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330" r:id="rId3"/>
    <p:sldId id="331" r:id="rId4"/>
    <p:sldId id="332" r:id="rId5"/>
    <p:sldId id="333" r:id="rId6"/>
    <p:sldId id="334" r:id="rId7"/>
    <p:sldId id="335" r:id="rId8"/>
    <p:sldId id="336" r:id="rId9"/>
    <p:sldId id="337" r:id="rId10"/>
    <p:sldId id="338" r:id="rId12"/>
    <p:sldId id="339" r:id="rId13"/>
    <p:sldId id="340" r:id="rId14"/>
    <p:sldId id="341" r:id="rId15"/>
    <p:sldId id="342" r:id="rId16"/>
    <p:sldId id="344" r:id="rId17"/>
    <p:sldId id="345" r:id="rId18"/>
    <p:sldId id="346" r:id="rId19"/>
    <p:sldId id="347" r:id="rId20"/>
    <p:sldId id="348" r:id="rId21"/>
    <p:sldId id="349" r:id="rId22"/>
    <p:sldId id="350" r:id="rId23"/>
    <p:sldId id="351" r:id="rId24"/>
    <p:sldId id="352" r:id="rId25"/>
    <p:sldId id="353" r:id="rId26"/>
    <p:sldId id="354" r:id="rId27"/>
    <p:sldId id="355" r:id="rId28"/>
    <p:sldId id="356" r:id="rId29"/>
    <p:sldId id="357" r:id="rId3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08A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04" autoAdjust="0"/>
    <p:restoredTop sz="90929"/>
  </p:normalViewPr>
  <p:slideViewPr>
    <p:cSldViewPr>
      <p:cViewPr varScale="1">
        <p:scale>
          <a:sx n="108" d="100"/>
          <a:sy n="108" d="100"/>
        </p:scale>
        <p:origin x="-2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8" d="100"/>
        <a:sy n="6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endParaRPr lang="zh-CN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D15F5AE7-76C9-4CD7-BF40-786E3E1F16E9}" type="slidenum">
              <a:rPr lang="zh-CN" alt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1ppt.com/ziliao/" TargetMode="External"/><Relationship Id="rId8" Type="http://schemas.openxmlformats.org/officeDocument/2006/relationships/hyperlink" Target="http://www.1ppt.com/powerpoint/" TargetMode="External"/><Relationship Id="rId7" Type="http://schemas.openxmlformats.org/officeDocument/2006/relationships/hyperlink" Target="http://www.1ppt.com/xiazai/" TargetMode="External"/><Relationship Id="rId6" Type="http://schemas.openxmlformats.org/officeDocument/2006/relationships/hyperlink" Target="http://www.1ppt.com/tubiao/" TargetMode="External"/><Relationship Id="rId5" Type="http://schemas.openxmlformats.org/officeDocument/2006/relationships/hyperlink" Target="http://www.1ppt.com/beijing/" TargetMode="External"/><Relationship Id="rId4" Type="http://schemas.openxmlformats.org/officeDocument/2006/relationships/hyperlink" Target="http://www.1ppt.com/sucai/" TargetMode="External"/><Relationship Id="rId3" Type="http://schemas.openxmlformats.org/officeDocument/2006/relationships/hyperlink" Target="http://www.1ppt.com/moban/" TargetMode="External"/><Relationship Id="rId24" Type="http://schemas.openxmlformats.org/officeDocument/2006/relationships/hyperlink" Target="http://www.1ppt.com/kejian/lishi/" TargetMode="External"/><Relationship Id="rId23" Type="http://schemas.openxmlformats.org/officeDocument/2006/relationships/hyperlink" Target="http://www.1ppt.com/kejian/dili/" TargetMode="External"/><Relationship Id="rId22" Type="http://schemas.openxmlformats.org/officeDocument/2006/relationships/hyperlink" Target="http://www.1ppt.com/kejian/shengwu/" TargetMode="External"/><Relationship Id="rId21" Type="http://schemas.openxmlformats.org/officeDocument/2006/relationships/hyperlink" Target="http://www.1ppt.com/kejian/huaxue/" TargetMode="External"/><Relationship Id="rId20" Type="http://schemas.openxmlformats.org/officeDocument/2006/relationships/hyperlink" Target="http://www.1ppt.com/kejian/wuli/" TargetMode="External"/><Relationship Id="rId2" Type="http://schemas.openxmlformats.org/officeDocument/2006/relationships/notesMaster" Target="../notesMasters/notesMaster1.xml"/><Relationship Id="rId19" Type="http://schemas.openxmlformats.org/officeDocument/2006/relationships/hyperlink" Target="http://www.1ppt.com/kejian/kexue/" TargetMode="External"/><Relationship Id="rId18" Type="http://schemas.openxmlformats.org/officeDocument/2006/relationships/hyperlink" Target="http://www.1ppt.com/kejian/meishu/" TargetMode="External"/><Relationship Id="rId17" Type="http://schemas.openxmlformats.org/officeDocument/2006/relationships/hyperlink" Target="http://www.1ppt.com/kejian/yingyu/" TargetMode="External"/><Relationship Id="rId16" Type="http://schemas.openxmlformats.org/officeDocument/2006/relationships/hyperlink" Target="http://www.1ppt.com/kejian/shuxue/" TargetMode="External"/><Relationship Id="rId15" Type="http://schemas.openxmlformats.org/officeDocument/2006/relationships/hyperlink" Target="http://www.1ppt.com/kejian/yuwen/" TargetMode="External"/><Relationship Id="rId14" Type="http://schemas.openxmlformats.org/officeDocument/2006/relationships/hyperlink" Target="http://www.1ppt.com/kejian/" TargetMode="External"/><Relationship Id="rId13" Type="http://schemas.openxmlformats.org/officeDocument/2006/relationships/hyperlink" Target="http://www.1ppt.cn/" TargetMode="External"/><Relationship Id="rId12" Type="http://schemas.openxmlformats.org/officeDocument/2006/relationships/hyperlink" Target="http://www.1ppt.com/jiaoan/" TargetMode="External"/><Relationship Id="rId11" Type="http://schemas.openxmlformats.org/officeDocument/2006/relationships/hyperlink" Target="http://www.1ppt.com/shiti/" TargetMode="External"/><Relationship Id="rId10" Type="http://schemas.openxmlformats.org/officeDocument/2006/relationships/hyperlink" Target="http://www.1ppt.com/fanwen/" TargetMode="Externa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3"/>
              </a:rPr>
              <a:t>www.1ppt.com/moban/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素材：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4"/>
              </a:rPr>
              <a:t>www.1ppt.com/sucai/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背景：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5"/>
              </a:rPr>
              <a:t>www.1ppt.com/beijing/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图表：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6"/>
              </a:rPr>
              <a:t>www.1ppt.com/tubiao/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7"/>
              </a:rPr>
              <a:t>www.1ppt.com/xiazai/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教程： 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8"/>
              </a:rPr>
              <a:t>www.1ppt.com/powerpoint/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资料下载：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9"/>
              </a:rPr>
              <a:t>www.1ppt.com/ziliao/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范文下载：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0"/>
              </a:rPr>
              <a:t>www.1ppt.com/fanwen/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试卷下载：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1"/>
              </a:rPr>
              <a:t>www.1ppt.com/shiti/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教案下载：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2"/>
              </a:rPr>
              <a:t>www.1ppt.com/jiaoan/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论坛：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3"/>
              </a:rPr>
              <a:t>www.1ppt.cn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4"/>
              </a:rPr>
              <a:t>www.1ppt.com/kejian/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语文课件：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5"/>
              </a:rPr>
              <a:t>www.1ppt.com/kejian/yuwen/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数学课件：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6"/>
              </a:rPr>
              <a:t>www.1ppt.com/kejian/shuxue/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英语课件：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7"/>
              </a:rPr>
              <a:t>www.1ppt.com/kejian/yingyu/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美术课件：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8"/>
              </a:rPr>
              <a:t>www.1ppt.com/kejian/meishu/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科学课件：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9"/>
              </a:rPr>
              <a:t>www.1ppt.com/kejian/kexue/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物理课件：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0"/>
              </a:rPr>
              <a:t>www.1ppt.com/kejian/wuli/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化学课件：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1"/>
              </a:rPr>
              <a:t>www.1ppt.com/kejian/huaxue/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生物课件：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2"/>
              </a:rPr>
              <a:t>www.1ppt.com/kejian/shengwu/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地理课件：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3"/>
              </a:rPr>
              <a:t>www.1ppt.com/kejian/dili/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历史课件：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4"/>
              </a:rPr>
              <a:t>www.1ppt.com/kejian/lishi/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endParaRPr lang="zh-CN" altLang="en-US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5F5AE7-76C9-4CD7-BF40-786E3E1F16E9}" type="slidenum">
              <a:rPr lang="zh-CN" alt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C9921-C4C4-4D2E-8AA0-D2F594012539}" type="slidenum">
              <a:rPr lang="zh-CN" altLang="en-US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184090-BAA9-4D8A-97F0-0B72B3B1CF65}" type="slidenum">
              <a:rPr lang="zh-CN" altLang="en-US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324C9-9540-43CE-99C1-B75087217AC7}" type="slidenum">
              <a:rPr lang="zh-CN" alt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54129-4A13-4641-9295-4484CB136B4C}" type="slidenum">
              <a:rPr lang="zh-CN" alt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93F27E-51E3-4F73-83CE-401326CF7207}" type="slidenum">
              <a:rPr lang="zh-CN" alt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6BA3F7-0072-4EC8-A658-4F727E0585A6}" type="slidenum">
              <a:rPr lang="zh-CN" alt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05A18-403A-4B27-836D-CD1F4EE38E01}" type="slidenum">
              <a:rPr lang="zh-CN" alt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9EDA4-BCAB-41BE-86C5-A4F8FC6654D8}" type="slidenum">
              <a:rPr lang="zh-CN" alt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32B978-FB1D-4B76-BE1F-889A8DFF067D}" type="slidenum">
              <a:rPr lang="zh-CN" alt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8A59F-1661-4B70-903D-A65CBEB88CEC}" type="slidenum">
              <a:rPr lang="zh-CN" alt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790E40-7213-42AC-9CFA-5E149859517F}" type="slidenum">
              <a:rPr lang="zh-CN" altLang="en-US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E2A8A39C-183C-496C-98C4-99EC35BABFC5}" type="slidenum">
              <a:rPr lang="zh-CN" alt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0.GIF"/><Relationship Id="rId2" Type="http://schemas.openxmlformats.org/officeDocument/2006/relationships/image" Target="../media/image9.png"/><Relationship Id="rId1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0.GIF"/><Relationship Id="rId2" Type="http://schemas.openxmlformats.org/officeDocument/2006/relationships/image" Target="../media/image9.png"/><Relationship Id="rId1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3.jpeg"/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5.jpeg"/><Relationship Id="rId1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image" Target="../media/image1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8.jpeg"/><Relationship Id="rId1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0.jpeg"/><Relationship Id="rId1" Type="http://schemas.openxmlformats.org/officeDocument/2006/relationships/image" Target="../media/image19.jpeg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8.jpeg"/><Relationship Id="rId2" Type="http://schemas.openxmlformats.org/officeDocument/2006/relationships/image" Target="../media/image20.jpeg"/><Relationship Id="rId1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image" Target="../media/image19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4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25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7.GIF"/><Relationship Id="rId1" Type="http://schemas.openxmlformats.org/officeDocument/2006/relationships/image" Target="../media/image26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7.GIF"/><Relationship Id="rId1" Type="http://schemas.openxmlformats.org/officeDocument/2006/relationships/image" Target="../media/image19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7.GIF"/><Relationship Id="rId1" Type="http://schemas.openxmlformats.org/officeDocument/2006/relationships/image" Target="../media/image1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767203" y="2333939"/>
            <a:ext cx="7935218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7200" b="1" dirty="0"/>
              <a:t>How </a:t>
            </a:r>
            <a:r>
              <a:rPr lang="en-US" sz="7200" b="1" dirty="0" smtClean="0"/>
              <a:t>old are you</a:t>
            </a:r>
            <a:r>
              <a:rPr lang="en-US" sz="7200" b="1" dirty="0"/>
              <a:t>?</a:t>
            </a:r>
            <a:r>
              <a:rPr lang="en-US" sz="6600" dirty="0"/>
              <a:t> </a:t>
            </a:r>
            <a:endParaRPr lang="en-US" sz="6600" dirty="0"/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843849" y="866974"/>
            <a:ext cx="7781925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800" b="1" dirty="0"/>
              <a:t>Module 6  Unit 2</a:t>
            </a:r>
            <a:endParaRPr lang="en-US" sz="4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C:\Users\Administrator\Desktop\1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标题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solidFill>
                  <a:srgbClr val="FF0000"/>
                </a:solidFill>
              </a:rPr>
              <a:t>巩固提升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0964" name="内容占位符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dirty="0"/>
              <a:t>1</a:t>
            </a:r>
            <a:r>
              <a:rPr lang="zh-CN" altLang="en-US" dirty="0"/>
              <a:t>、完成</a:t>
            </a:r>
            <a:r>
              <a:rPr lang="en-US" dirty="0"/>
              <a:t>Unit2</a:t>
            </a:r>
            <a:r>
              <a:rPr lang="zh-CN" altLang="en-US" dirty="0"/>
              <a:t>活动</a:t>
            </a:r>
            <a:r>
              <a:rPr lang="en-US" dirty="0"/>
              <a:t>3</a:t>
            </a:r>
            <a:r>
              <a:rPr lang="zh-CN" altLang="en-US" dirty="0"/>
              <a:t>，请学生看图，了解活动要求；然后听录音连线练习。</a:t>
            </a:r>
            <a:endParaRPr lang="zh-CN" altLang="en-US" dirty="0"/>
          </a:p>
          <a:p>
            <a:pPr eaLnBrk="1" hangingPunct="1"/>
            <a:r>
              <a:rPr lang="en-US" dirty="0"/>
              <a:t>2</a:t>
            </a:r>
            <a:r>
              <a:rPr lang="zh-CN" altLang="en-US" dirty="0"/>
              <a:t>、向同桌说明自己的年龄并询问别人的年龄。</a:t>
            </a:r>
            <a:endParaRPr lang="zh-CN" altLang="en-US" dirty="0"/>
          </a:p>
          <a:p>
            <a:pPr eaLnBrk="1" hangingPunct="1"/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14500" y="3357563"/>
            <a:ext cx="7772400" cy="1296987"/>
          </a:xfrm>
        </p:spPr>
        <p:txBody>
          <a:bodyPr/>
          <a:lstStyle/>
          <a:p>
            <a:pPr eaLnBrk="1" hangingPunct="1"/>
            <a:r>
              <a:rPr lang="zh-CN" altLang="en-US">
                <a:solidFill>
                  <a:srgbClr val="0000CC"/>
                </a:solidFill>
              </a:rPr>
              <a:t>汝南县第六小学  董梦雅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571750" y="1428750"/>
            <a:ext cx="57864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>
                <a:solidFill>
                  <a:srgbClr val="FF0000"/>
                </a:solidFill>
              </a:rPr>
              <a:t>Review  Module6</a:t>
            </a:r>
            <a:endParaRPr lang="zh-CN" altLang="en-US" sz="54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9" descr="图片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1641475" y="0"/>
            <a:ext cx="8228013" cy="1143000"/>
          </a:xfrm>
        </p:spPr>
        <p:txBody>
          <a:bodyPr/>
          <a:lstStyle/>
          <a:p>
            <a:pPr eaLnBrk="1" hangingPunct="1"/>
            <a:r>
              <a:rPr lang="zh-CN" altLang="en-US" dirty="0">
                <a:solidFill>
                  <a:srgbClr val="FF0000"/>
                </a:solidFill>
              </a:rPr>
              <a:t>复习目标：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00125"/>
            <a:ext cx="9144000" cy="47688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zh-CN" altLang="en-US" dirty="0"/>
              <a:t>（</a:t>
            </a:r>
            <a:r>
              <a:rPr lang="en-US" dirty="0"/>
              <a:t>1</a:t>
            </a:r>
            <a:r>
              <a:rPr lang="zh-CN" altLang="en-US" dirty="0"/>
              <a:t>）学生学会用英语祝福他人生日快乐并赠送礼物，询问年龄与作答。</a:t>
            </a:r>
            <a:endParaRPr lang="zh-CN" altLang="en-US" dirty="0"/>
          </a:p>
          <a:p>
            <a:pPr eaLnBrk="1" hangingPunct="1">
              <a:buFontTx/>
              <a:buNone/>
            </a:pPr>
            <a:r>
              <a:rPr lang="zh-CN" altLang="en-US" dirty="0"/>
              <a:t>（</a:t>
            </a:r>
            <a:r>
              <a:rPr lang="en-US" dirty="0"/>
              <a:t>2</a:t>
            </a:r>
            <a:r>
              <a:rPr lang="zh-CN" altLang="en-US" dirty="0"/>
              <a:t>）学生对重点词汇的掌握：</a:t>
            </a:r>
            <a:endParaRPr lang="zh-CN" altLang="en-US" dirty="0"/>
          </a:p>
          <a:p>
            <a:pPr eaLnBrk="1" hangingPunct="1">
              <a:buFontTx/>
              <a:buNone/>
            </a:pPr>
            <a:r>
              <a:rPr lang="en-US" dirty="0" err="1"/>
              <a:t>happy,birthday,here</a:t>
            </a:r>
            <a:r>
              <a:rPr lang="en-US" dirty="0"/>
              <a:t>(here</a:t>
            </a:r>
            <a:r>
              <a:rPr lang="zh-CN" altLang="en-US" dirty="0"/>
              <a:t>’</a:t>
            </a:r>
            <a:r>
              <a:rPr lang="en-US" dirty="0"/>
              <a:t>s=here is),</a:t>
            </a:r>
            <a:r>
              <a:rPr lang="en-US" dirty="0" err="1"/>
              <a:t>present,this</a:t>
            </a:r>
            <a:r>
              <a:rPr lang="en-US" dirty="0"/>
              <a:t>,</a:t>
            </a:r>
            <a:endParaRPr lang="zh-CN" altLang="en-US" dirty="0"/>
          </a:p>
          <a:p>
            <a:pPr eaLnBrk="1" hangingPunct="1">
              <a:buFontTx/>
              <a:buNone/>
            </a:pPr>
            <a:r>
              <a:rPr lang="en-US" dirty="0" err="1"/>
              <a:t>pencil,pen,cake,old,how</a:t>
            </a:r>
            <a:r>
              <a:rPr lang="en-US" dirty="0"/>
              <a:t> </a:t>
            </a:r>
            <a:r>
              <a:rPr lang="en-US" dirty="0" err="1"/>
              <a:t>old,yes,you</a:t>
            </a:r>
            <a:r>
              <a:rPr lang="zh-CN" altLang="en-US" dirty="0"/>
              <a:t>’</a:t>
            </a:r>
            <a:r>
              <a:rPr lang="en-US" dirty="0"/>
              <a:t>re=you are</a:t>
            </a:r>
            <a:endParaRPr lang="zh-CN" altLang="en-US" dirty="0"/>
          </a:p>
          <a:p>
            <a:pPr eaLnBrk="1" hangingPunct="1">
              <a:buFontTx/>
              <a:buNone/>
            </a:pPr>
            <a:r>
              <a:rPr lang="zh-CN" altLang="en-US" dirty="0"/>
              <a:t>（</a:t>
            </a:r>
            <a:r>
              <a:rPr lang="en-US" dirty="0"/>
              <a:t>3</a:t>
            </a:r>
            <a:r>
              <a:rPr lang="zh-CN" altLang="en-US" dirty="0"/>
              <a:t>）学生能熟练运用“</a:t>
            </a:r>
            <a:r>
              <a:rPr lang="en-US" dirty="0"/>
              <a:t>Happy birthday!”</a:t>
            </a:r>
            <a:r>
              <a:rPr lang="zh-CN" altLang="en-US" dirty="0"/>
              <a:t>来表达生日祝福，用“</a:t>
            </a:r>
            <a:r>
              <a:rPr lang="en-US" dirty="0"/>
              <a:t>Here</a:t>
            </a:r>
            <a:r>
              <a:rPr lang="zh-CN" altLang="en-US" dirty="0"/>
              <a:t>’</a:t>
            </a:r>
            <a:r>
              <a:rPr lang="en-US" dirty="0"/>
              <a:t>s…</a:t>
            </a:r>
            <a:r>
              <a:rPr lang="zh-CN" altLang="en-US" dirty="0"/>
              <a:t>”赠送礼物，用“</a:t>
            </a:r>
            <a:r>
              <a:rPr lang="en-US" dirty="0"/>
              <a:t>How old are you? I</a:t>
            </a:r>
            <a:r>
              <a:rPr lang="zh-CN" altLang="en-US" dirty="0"/>
              <a:t>’</a:t>
            </a:r>
            <a:r>
              <a:rPr lang="en-US" dirty="0"/>
              <a:t>m…</a:t>
            </a:r>
            <a:r>
              <a:rPr lang="zh-CN" altLang="en-US" dirty="0"/>
              <a:t>”询问年龄与作答。</a:t>
            </a:r>
            <a:endParaRPr lang="zh-CN" altLang="en-US" dirty="0"/>
          </a:p>
        </p:txBody>
      </p:sp>
      <p:grpSp>
        <p:nvGrpSpPr>
          <p:cNvPr id="43013" name="Group 5"/>
          <p:cNvGrpSpPr/>
          <p:nvPr/>
        </p:nvGrpSpPr>
        <p:grpSpPr bwMode="auto">
          <a:xfrm>
            <a:off x="5870575" y="6453188"/>
            <a:ext cx="2668588" cy="269875"/>
            <a:chOff x="0" y="0"/>
            <a:chExt cx="1681" cy="170"/>
          </a:xfrm>
        </p:grpSpPr>
        <p:sp>
          <p:nvSpPr>
            <p:cNvPr id="43014" name="AutoShape 6"/>
            <p:cNvSpPr>
              <a:spLocks noChangeArrowheads="1"/>
            </p:cNvSpPr>
            <p:nvPr/>
          </p:nvSpPr>
          <p:spPr bwMode="auto">
            <a:xfrm>
              <a:off x="421" y="16"/>
              <a:ext cx="426" cy="149"/>
            </a:xfrm>
            <a:prstGeom prst="diamond">
              <a:avLst/>
            </a:prstGeom>
            <a:solidFill>
              <a:srgbClr val="808080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grpSp>
          <p:nvGrpSpPr>
            <p:cNvPr id="43015" name="AutoShape 7"/>
            <p:cNvGrpSpPr/>
            <p:nvPr/>
          </p:nvGrpSpPr>
          <p:grpSpPr bwMode="auto">
            <a:xfrm>
              <a:off x="415" y="9"/>
              <a:ext cx="434" cy="157"/>
              <a:chOff x="0" y="0"/>
              <a:chExt cx="688848" cy="249936"/>
            </a:xfrm>
          </p:grpSpPr>
          <p:pic>
            <p:nvPicPr>
              <p:cNvPr id="43016" name="AutoShape 7"/>
              <p:cNvPicPr>
                <a:picLocks noChangeArrowheads="1"/>
              </p:cNvPicPr>
              <p:nvPr/>
            </p:nvPicPr>
            <p:blipFill>
              <a:blip r:embed="rId2" cstate="email"/>
              <a:srcRect/>
              <a:stretch>
                <a:fillRect/>
              </a:stretch>
            </p:blipFill>
            <p:spPr bwMode="auto">
              <a:xfrm>
                <a:off x="0" y="0"/>
                <a:ext cx="688848" cy="2499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3017" name="Text Box 9"/>
              <p:cNvSpPr txBox="1">
                <a:spLocks noChangeArrowheads="1"/>
              </p:cNvSpPr>
              <p:nvPr/>
            </p:nvSpPr>
            <p:spPr bwMode="auto">
              <a:xfrm>
                <a:off x="172816" y="65105"/>
                <a:ext cx="338137" cy="1182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  <p:sp>
          <p:nvSpPr>
            <p:cNvPr id="43018" name="AutoShape 8"/>
            <p:cNvSpPr>
              <a:spLocks noChangeArrowheads="1"/>
            </p:cNvSpPr>
            <p:nvPr/>
          </p:nvSpPr>
          <p:spPr bwMode="auto">
            <a:xfrm>
              <a:off x="442" y="22"/>
              <a:ext cx="375" cy="131"/>
            </a:xfrm>
            <a:prstGeom prst="diamond">
              <a:avLst/>
            </a:prstGeom>
            <a:gradFill rotWithShape="1">
              <a:gsLst>
                <a:gs pos="0">
                  <a:srgbClr val="576869"/>
                </a:gs>
                <a:gs pos="100000">
                  <a:schemeClr val="accent1">
                    <a:alpha val="0"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sp>
          <p:nvSpPr>
            <p:cNvPr id="43019" name="AutoShape 9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628" y="0"/>
              <a:ext cx="1" cy="170"/>
            </a:xfrm>
            <a:prstGeom prst="diamond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endParaRPr lang="zh-CN" altLang="en-US" sz="1100" b="1" i="1">
                <a:solidFill>
                  <a:schemeClr val="hlink"/>
                </a:solidFill>
                <a:ea typeface="楷体_GB2312" pitchFamily="49" charset="-122"/>
              </a:endParaRPr>
            </a:p>
          </p:txBody>
        </p:sp>
        <p:sp>
          <p:nvSpPr>
            <p:cNvPr id="43020" name="AutoShape 10"/>
            <p:cNvSpPr>
              <a:spLocks noChangeArrowheads="1"/>
            </p:cNvSpPr>
            <p:nvPr/>
          </p:nvSpPr>
          <p:spPr bwMode="auto">
            <a:xfrm>
              <a:off x="838" y="17"/>
              <a:ext cx="426" cy="149"/>
            </a:xfrm>
            <a:prstGeom prst="diamond">
              <a:avLst/>
            </a:prstGeom>
            <a:solidFill>
              <a:srgbClr val="808080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grpSp>
          <p:nvGrpSpPr>
            <p:cNvPr id="43021" name="AutoShape 11"/>
            <p:cNvGrpSpPr/>
            <p:nvPr/>
          </p:nvGrpSpPr>
          <p:grpSpPr bwMode="auto">
            <a:xfrm>
              <a:off x="829" y="9"/>
              <a:ext cx="434" cy="157"/>
              <a:chOff x="0" y="0"/>
              <a:chExt cx="688848" cy="249936"/>
            </a:xfrm>
          </p:grpSpPr>
          <p:pic>
            <p:nvPicPr>
              <p:cNvPr id="43022" name="AutoShape 11"/>
              <p:cNvPicPr>
                <a:picLocks noChangeArrowheads="1"/>
              </p:cNvPicPr>
              <p:nvPr/>
            </p:nvPicPr>
            <p:blipFill>
              <a:blip r:embed="rId2" cstate="email"/>
              <a:srcRect/>
              <a:stretch>
                <a:fillRect/>
              </a:stretch>
            </p:blipFill>
            <p:spPr bwMode="auto">
              <a:xfrm>
                <a:off x="0" y="0"/>
                <a:ext cx="688848" cy="2499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3023" name="Text Box 15"/>
              <p:cNvSpPr txBox="1">
                <a:spLocks noChangeArrowheads="1"/>
              </p:cNvSpPr>
              <p:nvPr/>
            </p:nvSpPr>
            <p:spPr bwMode="auto">
              <a:xfrm>
                <a:off x="176435" y="66692"/>
                <a:ext cx="338137" cy="1182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  <p:sp>
          <p:nvSpPr>
            <p:cNvPr id="43024" name="AutoShape 12"/>
            <p:cNvSpPr>
              <a:spLocks noChangeArrowheads="1"/>
            </p:cNvSpPr>
            <p:nvPr/>
          </p:nvSpPr>
          <p:spPr bwMode="auto">
            <a:xfrm>
              <a:off x="859" y="23"/>
              <a:ext cx="375" cy="131"/>
            </a:xfrm>
            <a:prstGeom prst="diamond">
              <a:avLst/>
            </a:prstGeom>
            <a:gradFill rotWithShape="1">
              <a:gsLst>
                <a:gs pos="0">
                  <a:srgbClr val="181847"/>
                </a:gs>
                <a:gs pos="100000">
                  <a:schemeClr val="accent2">
                    <a:alpha val="0"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sp>
          <p:nvSpPr>
            <p:cNvPr id="43025" name="AutoShape 13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1044" y="0"/>
              <a:ext cx="1" cy="170"/>
            </a:xfrm>
            <a:prstGeom prst="diamond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endParaRPr lang="zh-CN" altLang="en-US" sz="1100" b="1" i="1">
                <a:solidFill>
                  <a:schemeClr val="hlink"/>
                </a:solidFill>
                <a:ea typeface="楷体_GB2312" pitchFamily="49" charset="-122"/>
              </a:endParaRPr>
            </a:p>
          </p:txBody>
        </p:sp>
        <p:sp>
          <p:nvSpPr>
            <p:cNvPr id="43026" name="AutoShape 14"/>
            <p:cNvSpPr>
              <a:spLocks noChangeArrowheads="1"/>
            </p:cNvSpPr>
            <p:nvPr/>
          </p:nvSpPr>
          <p:spPr bwMode="auto">
            <a:xfrm>
              <a:off x="4" y="15"/>
              <a:ext cx="426" cy="149"/>
            </a:xfrm>
            <a:prstGeom prst="diamond">
              <a:avLst/>
            </a:prstGeom>
            <a:solidFill>
              <a:srgbClr val="808080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grpSp>
          <p:nvGrpSpPr>
            <p:cNvPr id="43027" name="AutoShape 15"/>
            <p:cNvGrpSpPr/>
            <p:nvPr/>
          </p:nvGrpSpPr>
          <p:grpSpPr bwMode="auto">
            <a:xfrm>
              <a:off x="-4" y="9"/>
              <a:ext cx="434" cy="157"/>
              <a:chOff x="0" y="0"/>
              <a:chExt cx="688848" cy="249936"/>
            </a:xfrm>
          </p:grpSpPr>
          <p:pic>
            <p:nvPicPr>
              <p:cNvPr id="43028" name="AutoShape 15"/>
              <p:cNvPicPr>
                <a:picLocks noChangeArrowheads="1"/>
              </p:cNvPicPr>
              <p:nvPr/>
            </p:nvPicPr>
            <p:blipFill>
              <a:blip r:embed="rId2" cstate="email"/>
              <a:srcRect/>
              <a:stretch>
                <a:fillRect/>
              </a:stretch>
            </p:blipFill>
            <p:spPr bwMode="auto">
              <a:xfrm>
                <a:off x="0" y="0"/>
                <a:ext cx="688848" cy="2499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3029" name="Text Box 21"/>
              <p:cNvSpPr txBox="1">
                <a:spLocks noChangeArrowheads="1"/>
              </p:cNvSpPr>
              <p:nvPr/>
            </p:nvSpPr>
            <p:spPr bwMode="auto">
              <a:xfrm>
                <a:off x="175292" y="63517"/>
                <a:ext cx="338137" cy="1182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  <p:sp>
          <p:nvSpPr>
            <p:cNvPr id="43030" name="AutoShape 16"/>
            <p:cNvSpPr>
              <a:spLocks noChangeArrowheads="1"/>
            </p:cNvSpPr>
            <p:nvPr/>
          </p:nvSpPr>
          <p:spPr bwMode="auto">
            <a:xfrm>
              <a:off x="25" y="21"/>
              <a:ext cx="375" cy="131"/>
            </a:xfrm>
            <a:prstGeom prst="diamond">
              <a:avLst/>
            </a:prstGeom>
            <a:gradFill rotWithShape="1">
              <a:gsLst>
                <a:gs pos="0">
                  <a:srgbClr val="181847"/>
                </a:gs>
                <a:gs pos="100000">
                  <a:schemeClr val="accent2">
                    <a:alpha val="0"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sp>
          <p:nvSpPr>
            <p:cNvPr id="43031" name="AutoShape 17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206" y="0"/>
              <a:ext cx="1" cy="170"/>
            </a:xfrm>
            <a:prstGeom prst="diamond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endParaRPr lang="zh-CN" altLang="en-US" sz="1100" b="1" i="1">
                <a:solidFill>
                  <a:schemeClr val="hlink"/>
                </a:solidFill>
                <a:ea typeface="楷体_GB2312" pitchFamily="49" charset="-122"/>
              </a:endParaRPr>
            </a:p>
          </p:txBody>
        </p:sp>
        <p:sp>
          <p:nvSpPr>
            <p:cNvPr id="43032" name="AutoShape 18"/>
            <p:cNvSpPr>
              <a:spLocks noChangeArrowheads="1"/>
            </p:cNvSpPr>
            <p:nvPr/>
          </p:nvSpPr>
          <p:spPr bwMode="auto">
            <a:xfrm>
              <a:off x="1255" y="17"/>
              <a:ext cx="426" cy="149"/>
            </a:xfrm>
            <a:prstGeom prst="diamond">
              <a:avLst/>
            </a:prstGeom>
            <a:solidFill>
              <a:srgbClr val="808080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grpSp>
          <p:nvGrpSpPr>
            <p:cNvPr id="43033" name="AutoShape 19"/>
            <p:cNvGrpSpPr/>
            <p:nvPr/>
          </p:nvGrpSpPr>
          <p:grpSpPr bwMode="auto">
            <a:xfrm>
              <a:off x="1248" y="9"/>
              <a:ext cx="434" cy="157"/>
              <a:chOff x="0" y="0"/>
              <a:chExt cx="688848" cy="249936"/>
            </a:xfrm>
          </p:grpSpPr>
          <p:pic>
            <p:nvPicPr>
              <p:cNvPr id="43034" name="AutoShape 19"/>
              <p:cNvPicPr>
                <a:picLocks noChangeArrowheads="1"/>
              </p:cNvPicPr>
              <p:nvPr/>
            </p:nvPicPr>
            <p:blipFill>
              <a:blip r:embed="rId2" cstate="email"/>
              <a:srcRect/>
              <a:stretch>
                <a:fillRect/>
              </a:stretch>
            </p:blipFill>
            <p:spPr bwMode="auto">
              <a:xfrm>
                <a:off x="0" y="0"/>
                <a:ext cx="688848" cy="2499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3035" name="Text Box 27"/>
              <p:cNvSpPr txBox="1">
                <a:spLocks noChangeArrowheads="1"/>
              </p:cNvSpPr>
              <p:nvPr/>
            </p:nvSpPr>
            <p:spPr bwMode="auto">
              <a:xfrm>
                <a:off x="173959" y="66692"/>
                <a:ext cx="338137" cy="1182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  <p:sp>
          <p:nvSpPr>
            <p:cNvPr id="43036" name="AutoShape 20"/>
            <p:cNvSpPr>
              <a:spLocks noChangeArrowheads="1"/>
            </p:cNvSpPr>
            <p:nvPr/>
          </p:nvSpPr>
          <p:spPr bwMode="auto">
            <a:xfrm>
              <a:off x="1276" y="23"/>
              <a:ext cx="375" cy="131"/>
            </a:xfrm>
            <a:prstGeom prst="diamond">
              <a:avLst/>
            </a:prstGeom>
            <a:gradFill rotWithShape="1">
              <a:gsLst>
                <a:gs pos="0">
                  <a:srgbClr val="576869"/>
                </a:gs>
                <a:gs pos="100000">
                  <a:schemeClr val="accent1">
                    <a:alpha val="0"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sp>
          <p:nvSpPr>
            <p:cNvPr id="43037" name="AutoShape 21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1453" y="0"/>
              <a:ext cx="1" cy="170"/>
            </a:xfrm>
            <a:prstGeom prst="diamond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endParaRPr lang="zh-CN" altLang="en-US" sz="1100" b="1" i="1">
                <a:solidFill>
                  <a:schemeClr val="hlink"/>
                </a:solidFill>
                <a:ea typeface="楷体_GB2312" pitchFamily="49" charset="-122"/>
              </a:endParaRPr>
            </a:p>
          </p:txBody>
        </p:sp>
      </p:grpSp>
      <p:pic>
        <p:nvPicPr>
          <p:cNvPr id="43038" name="Picture 28" descr="L6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5750" y="0"/>
            <a:ext cx="642938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9" descr="图片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1641475" y="0"/>
            <a:ext cx="8228013" cy="1143000"/>
          </a:xfrm>
        </p:spPr>
        <p:txBody>
          <a:bodyPr/>
          <a:lstStyle/>
          <a:p>
            <a:pPr eaLnBrk="1" hangingPunct="1"/>
            <a:r>
              <a:rPr lang="zh-CN" altLang="en-US">
                <a:solidFill>
                  <a:srgbClr val="FF0000"/>
                </a:solidFill>
              </a:rPr>
              <a:t>复习指导：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00125"/>
            <a:ext cx="7643813" cy="47688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/>
              <a:t>1</a:t>
            </a:r>
            <a:r>
              <a:rPr lang="zh-CN" altLang="en-US" dirty="0"/>
              <a:t>、复习课本</a:t>
            </a:r>
            <a:r>
              <a:rPr lang="en-US" dirty="0"/>
              <a:t>P32</a:t>
            </a:r>
            <a:r>
              <a:rPr lang="zh-CN" altLang="en-US" dirty="0"/>
              <a:t>—</a:t>
            </a:r>
            <a:r>
              <a:rPr lang="en-US" dirty="0"/>
              <a:t>P37</a:t>
            </a:r>
            <a:r>
              <a:rPr lang="zh-CN" altLang="en-US" dirty="0"/>
              <a:t>内容，自主复习重点单词。</a:t>
            </a:r>
            <a:endParaRPr lang="zh-CN" altLang="en-US" dirty="0"/>
          </a:p>
          <a:p>
            <a:pPr eaLnBrk="1" hangingPunct="1">
              <a:buFontTx/>
              <a:buNone/>
            </a:pPr>
            <a:r>
              <a:rPr lang="en-US" dirty="0"/>
              <a:t>2</a:t>
            </a:r>
            <a:r>
              <a:rPr lang="zh-CN" altLang="en-US" dirty="0"/>
              <a:t>、小组对子互查复习效果。</a:t>
            </a:r>
            <a:endParaRPr lang="zh-CN" altLang="en-US" dirty="0"/>
          </a:p>
          <a:p>
            <a:pPr eaLnBrk="1" hangingPunct="1">
              <a:buFontTx/>
              <a:buNone/>
            </a:pPr>
            <a:r>
              <a:rPr lang="en-US" dirty="0"/>
              <a:t>3</a:t>
            </a:r>
            <a:r>
              <a:rPr lang="zh-CN" altLang="en-US" dirty="0"/>
              <a:t>、复习本模块所学句型，能熟练掌握重点句型。</a:t>
            </a:r>
            <a:endParaRPr lang="zh-CN" altLang="en-US" dirty="0"/>
          </a:p>
          <a:p>
            <a:pPr eaLnBrk="1" hangingPunct="1">
              <a:buFontTx/>
              <a:buNone/>
            </a:pPr>
            <a:r>
              <a:rPr lang="en-US" dirty="0"/>
              <a:t>4</a:t>
            </a:r>
            <a:r>
              <a:rPr lang="zh-CN" altLang="en-US" dirty="0"/>
              <a:t>、练习本模块句型，学生自主交流。</a:t>
            </a:r>
            <a:endParaRPr lang="zh-CN" altLang="en-US" dirty="0"/>
          </a:p>
          <a:p>
            <a:pPr eaLnBrk="1" hangingPunct="1">
              <a:buFontTx/>
              <a:buNone/>
            </a:pPr>
            <a:r>
              <a:rPr lang="zh-CN" altLang="en-US" sz="2800" dirty="0">
                <a:solidFill>
                  <a:srgbClr val="FF0000"/>
                </a:solidFill>
              </a:rPr>
              <a:t>（</a:t>
            </a:r>
            <a:r>
              <a:rPr lang="en-US" sz="2800" dirty="0">
                <a:solidFill>
                  <a:srgbClr val="FF0000"/>
                </a:solidFill>
              </a:rPr>
              <a:t>5</a:t>
            </a:r>
            <a:r>
              <a:rPr lang="zh-CN" altLang="en-US" sz="2800" dirty="0">
                <a:solidFill>
                  <a:srgbClr val="FF0000"/>
                </a:solidFill>
              </a:rPr>
              <a:t>分钟后，检测复习结果，看哪小组表现最好）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grpSp>
        <p:nvGrpSpPr>
          <p:cNvPr id="44037" name="Group 5"/>
          <p:cNvGrpSpPr/>
          <p:nvPr/>
        </p:nvGrpSpPr>
        <p:grpSpPr bwMode="auto">
          <a:xfrm>
            <a:off x="5870575" y="6453188"/>
            <a:ext cx="2668588" cy="269875"/>
            <a:chOff x="0" y="0"/>
            <a:chExt cx="1681" cy="170"/>
          </a:xfrm>
        </p:grpSpPr>
        <p:sp>
          <p:nvSpPr>
            <p:cNvPr id="44038" name="AutoShape 6"/>
            <p:cNvSpPr>
              <a:spLocks noChangeArrowheads="1"/>
            </p:cNvSpPr>
            <p:nvPr/>
          </p:nvSpPr>
          <p:spPr bwMode="auto">
            <a:xfrm>
              <a:off x="421" y="16"/>
              <a:ext cx="426" cy="149"/>
            </a:xfrm>
            <a:prstGeom prst="diamond">
              <a:avLst/>
            </a:prstGeom>
            <a:solidFill>
              <a:srgbClr val="808080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grpSp>
          <p:nvGrpSpPr>
            <p:cNvPr id="44039" name="AutoShape 7"/>
            <p:cNvGrpSpPr/>
            <p:nvPr/>
          </p:nvGrpSpPr>
          <p:grpSpPr bwMode="auto">
            <a:xfrm>
              <a:off x="415" y="9"/>
              <a:ext cx="434" cy="157"/>
              <a:chOff x="0" y="0"/>
              <a:chExt cx="688848" cy="249936"/>
            </a:xfrm>
          </p:grpSpPr>
          <p:pic>
            <p:nvPicPr>
              <p:cNvPr id="44040" name="AutoShape 7"/>
              <p:cNvPicPr>
                <a:picLocks noChangeArrowheads="1"/>
              </p:cNvPicPr>
              <p:nvPr/>
            </p:nvPicPr>
            <p:blipFill>
              <a:blip r:embed="rId2" cstate="email"/>
              <a:srcRect/>
              <a:stretch>
                <a:fillRect/>
              </a:stretch>
            </p:blipFill>
            <p:spPr bwMode="auto">
              <a:xfrm>
                <a:off x="0" y="0"/>
                <a:ext cx="688848" cy="2499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041" name="Text Box 9"/>
              <p:cNvSpPr txBox="1">
                <a:spLocks noChangeArrowheads="1"/>
              </p:cNvSpPr>
              <p:nvPr/>
            </p:nvSpPr>
            <p:spPr bwMode="auto">
              <a:xfrm>
                <a:off x="172816" y="65105"/>
                <a:ext cx="338137" cy="1182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  <p:sp>
          <p:nvSpPr>
            <p:cNvPr id="44042" name="AutoShape 8"/>
            <p:cNvSpPr>
              <a:spLocks noChangeArrowheads="1"/>
            </p:cNvSpPr>
            <p:nvPr/>
          </p:nvSpPr>
          <p:spPr bwMode="auto">
            <a:xfrm>
              <a:off x="442" y="22"/>
              <a:ext cx="375" cy="131"/>
            </a:xfrm>
            <a:prstGeom prst="diamond">
              <a:avLst/>
            </a:prstGeom>
            <a:gradFill rotWithShape="1">
              <a:gsLst>
                <a:gs pos="0">
                  <a:srgbClr val="576869"/>
                </a:gs>
                <a:gs pos="100000">
                  <a:schemeClr val="accent1">
                    <a:alpha val="0"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sp>
          <p:nvSpPr>
            <p:cNvPr id="44043" name="AutoShape 9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628" y="0"/>
              <a:ext cx="1" cy="170"/>
            </a:xfrm>
            <a:prstGeom prst="diamond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endParaRPr lang="zh-CN" altLang="en-US" sz="1100" b="1" i="1">
                <a:solidFill>
                  <a:schemeClr val="hlink"/>
                </a:solidFill>
                <a:ea typeface="楷体_GB2312" pitchFamily="49" charset="-122"/>
              </a:endParaRPr>
            </a:p>
          </p:txBody>
        </p:sp>
        <p:sp>
          <p:nvSpPr>
            <p:cNvPr id="44044" name="AutoShape 10"/>
            <p:cNvSpPr>
              <a:spLocks noChangeArrowheads="1"/>
            </p:cNvSpPr>
            <p:nvPr/>
          </p:nvSpPr>
          <p:spPr bwMode="auto">
            <a:xfrm>
              <a:off x="838" y="17"/>
              <a:ext cx="426" cy="149"/>
            </a:xfrm>
            <a:prstGeom prst="diamond">
              <a:avLst/>
            </a:prstGeom>
            <a:solidFill>
              <a:srgbClr val="808080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grpSp>
          <p:nvGrpSpPr>
            <p:cNvPr id="44045" name="AutoShape 11"/>
            <p:cNvGrpSpPr/>
            <p:nvPr/>
          </p:nvGrpSpPr>
          <p:grpSpPr bwMode="auto">
            <a:xfrm>
              <a:off x="829" y="9"/>
              <a:ext cx="434" cy="157"/>
              <a:chOff x="0" y="0"/>
              <a:chExt cx="688848" cy="249936"/>
            </a:xfrm>
          </p:grpSpPr>
          <p:pic>
            <p:nvPicPr>
              <p:cNvPr id="44046" name="AutoShape 11"/>
              <p:cNvPicPr>
                <a:picLocks noChangeArrowheads="1"/>
              </p:cNvPicPr>
              <p:nvPr/>
            </p:nvPicPr>
            <p:blipFill>
              <a:blip r:embed="rId2" cstate="email"/>
              <a:srcRect/>
              <a:stretch>
                <a:fillRect/>
              </a:stretch>
            </p:blipFill>
            <p:spPr bwMode="auto">
              <a:xfrm>
                <a:off x="0" y="0"/>
                <a:ext cx="688848" cy="2499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047" name="Text Box 15"/>
              <p:cNvSpPr txBox="1">
                <a:spLocks noChangeArrowheads="1"/>
              </p:cNvSpPr>
              <p:nvPr/>
            </p:nvSpPr>
            <p:spPr bwMode="auto">
              <a:xfrm>
                <a:off x="176435" y="66692"/>
                <a:ext cx="338137" cy="1182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  <p:sp>
          <p:nvSpPr>
            <p:cNvPr id="44048" name="AutoShape 12"/>
            <p:cNvSpPr>
              <a:spLocks noChangeArrowheads="1"/>
            </p:cNvSpPr>
            <p:nvPr/>
          </p:nvSpPr>
          <p:spPr bwMode="auto">
            <a:xfrm>
              <a:off x="859" y="23"/>
              <a:ext cx="375" cy="131"/>
            </a:xfrm>
            <a:prstGeom prst="diamond">
              <a:avLst/>
            </a:prstGeom>
            <a:gradFill rotWithShape="1">
              <a:gsLst>
                <a:gs pos="0">
                  <a:srgbClr val="181847"/>
                </a:gs>
                <a:gs pos="100000">
                  <a:schemeClr val="accent2">
                    <a:alpha val="0"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sp>
          <p:nvSpPr>
            <p:cNvPr id="44049" name="AutoShape 13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1044" y="0"/>
              <a:ext cx="1" cy="170"/>
            </a:xfrm>
            <a:prstGeom prst="diamond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endParaRPr lang="zh-CN" altLang="en-US" sz="1100" b="1" i="1">
                <a:solidFill>
                  <a:schemeClr val="hlink"/>
                </a:solidFill>
                <a:ea typeface="楷体_GB2312" pitchFamily="49" charset="-122"/>
              </a:endParaRPr>
            </a:p>
          </p:txBody>
        </p:sp>
        <p:sp>
          <p:nvSpPr>
            <p:cNvPr id="44050" name="AutoShape 14"/>
            <p:cNvSpPr>
              <a:spLocks noChangeArrowheads="1"/>
            </p:cNvSpPr>
            <p:nvPr/>
          </p:nvSpPr>
          <p:spPr bwMode="auto">
            <a:xfrm>
              <a:off x="4" y="15"/>
              <a:ext cx="426" cy="149"/>
            </a:xfrm>
            <a:prstGeom prst="diamond">
              <a:avLst/>
            </a:prstGeom>
            <a:solidFill>
              <a:srgbClr val="808080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grpSp>
          <p:nvGrpSpPr>
            <p:cNvPr id="44051" name="AutoShape 15"/>
            <p:cNvGrpSpPr/>
            <p:nvPr/>
          </p:nvGrpSpPr>
          <p:grpSpPr bwMode="auto">
            <a:xfrm>
              <a:off x="-4" y="9"/>
              <a:ext cx="434" cy="157"/>
              <a:chOff x="0" y="0"/>
              <a:chExt cx="688848" cy="249936"/>
            </a:xfrm>
          </p:grpSpPr>
          <p:pic>
            <p:nvPicPr>
              <p:cNvPr id="44052" name="AutoShape 15"/>
              <p:cNvPicPr>
                <a:picLocks noChangeArrowheads="1"/>
              </p:cNvPicPr>
              <p:nvPr/>
            </p:nvPicPr>
            <p:blipFill>
              <a:blip r:embed="rId2" cstate="email"/>
              <a:srcRect/>
              <a:stretch>
                <a:fillRect/>
              </a:stretch>
            </p:blipFill>
            <p:spPr bwMode="auto">
              <a:xfrm>
                <a:off x="0" y="0"/>
                <a:ext cx="688848" cy="2499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053" name="Text Box 21"/>
              <p:cNvSpPr txBox="1">
                <a:spLocks noChangeArrowheads="1"/>
              </p:cNvSpPr>
              <p:nvPr/>
            </p:nvSpPr>
            <p:spPr bwMode="auto">
              <a:xfrm>
                <a:off x="175292" y="63517"/>
                <a:ext cx="338137" cy="1182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  <p:sp>
          <p:nvSpPr>
            <p:cNvPr id="44054" name="AutoShape 16"/>
            <p:cNvSpPr>
              <a:spLocks noChangeArrowheads="1"/>
            </p:cNvSpPr>
            <p:nvPr/>
          </p:nvSpPr>
          <p:spPr bwMode="auto">
            <a:xfrm>
              <a:off x="25" y="21"/>
              <a:ext cx="375" cy="131"/>
            </a:xfrm>
            <a:prstGeom prst="diamond">
              <a:avLst/>
            </a:prstGeom>
            <a:gradFill rotWithShape="1">
              <a:gsLst>
                <a:gs pos="0">
                  <a:srgbClr val="181847"/>
                </a:gs>
                <a:gs pos="100000">
                  <a:schemeClr val="accent2">
                    <a:alpha val="0"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sp>
          <p:nvSpPr>
            <p:cNvPr id="44055" name="AutoShape 17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206" y="0"/>
              <a:ext cx="1" cy="170"/>
            </a:xfrm>
            <a:prstGeom prst="diamond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endParaRPr lang="zh-CN" altLang="en-US" sz="1100" b="1" i="1">
                <a:solidFill>
                  <a:schemeClr val="hlink"/>
                </a:solidFill>
                <a:ea typeface="楷体_GB2312" pitchFamily="49" charset="-122"/>
              </a:endParaRPr>
            </a:p>
          </p:txBody>
        </p:sp>
        <p:sp>
          <p:nvSpPr>
            <p:cNvPr id="44056" name="AutoShape 18"/>
            <p:cNvSpPr>
              <a:spLocks noChangeArrowheads="1"/>
            </p:cNvSpPr>
            <p:nvPr/>
          </p:nvSpPr>
          <p:spPr bwMode="auto">
            <a:xfrm>
              <a:off x="1255" y="17"/>
              <a:ext cx="426" cy="149"/>
            </a:xfrm>
            <a:prstGeom prst="diamond">
              <a:avLst/>
            </a:prstGeom>
            <a:solidFill>
              <a:srgbClr val="808080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grpSp>
          <p:nvGrpSpPr>
            <p:cNvPr id="44057" name="AutoShape 19"/>
            <p:cNvGrpSpPr/>
            <p:nvPr/>
          </p:nvGrpSpPr>
          <p:grpSpPr bwMode="auto">
            <a:xfrm>
              <a:off x="1248" y="9"/>
              <a:ext cx="434" cy="157"/>
              <a:chOff x="0" y="0"/>
              <a:chExt cx="688848" cy="249936"/>
            </a:xfrm>
          </p:grpSpPr>
          <p:pic>
            <p:nvPicPr>
              <p:cNvPr id="44058" name="AutoShape 19"/>
              <p:cNvPicPr>
                <a:picLocks noChangeArrowheads="1"/>
              </p:cNvPicPr>
              <p:nvPr/>
            </p:nvPicPr>
            <p:blipFill>
              <a:blip r:embed="rId2" cstate="email"/>
              <a:srcRect/>
              <a:stretch>
                <a:fillRect/>
              </a:stretch>
            </p:blipFill>
            <p:spPr bwMode="auto">
              <a:xfrm>
                <a:off x="0" y="0"/>
                <a:ext cx="688848" cy="2499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059" name="Text Box 27"/>
              <p:cNvSpPr txBox="1">
                <a:spLocks noChangeArrowheads="1"/>
              </p:cNvSpPr>
              <p:nvPr/>
            </p:nvSpPr>
            <p:spPr bwMode="auto">
              <a:xfrm>
                <a:off x="173959" y="66692"/>
                <a:ext cx="338137" cy="1182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  <p:sp>
          <p:nvSpPr>
            <p:cNvPr id="44060" name="AutoShape 20"/>
            <p:cNvSpPr>
              <a:spLocks noChangeArrowheads="1"/>
            </p:cNvSpPr>
            <p:nvPr/>
          </p:nvSpPr>
          <p:spPr bwMode="auto">
            <a:xfrm>
              <a:off x="1276" y="23"/>
              <a:ext cx="375" cy="131"/>
            </a:xfrm>
            <a:prstGeom prst="diamond">
              <a:avLst/>
            </a:prstGeom>
            <a:gradFill rotWithShape="1">
              <a:gsLst>
                <a:gs pos="0">
                  <a:srgbClr val="576869"/>
                </a:gs>
                <a:gs pos="100000">
                  <a:schemeClr val="accent1">
                    <a:alpha val="0"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/>
            <a:p>
              <a:endParaRPr lang="zh-CN" altLang="en-US"/>
            </a:p>
          </p:txBody>
        </p:sp>
        <p:sp>
          <p:nvSpPr>
            <p:cNvPr id="44061" name="AutoShape 21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1453" y="0"/>
              <a:ext cx="1" cy="170"/>
            </a:xfrm>
            <a:prstGeom prst="diamond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endParaRPr lang="zh-CN" altLang="en-US" sz="1100" b="1" i="1">
                <a:solidFill>
                  <a:schemeClr val="hlink"/>
                </a:solidFill>
                <a:ea typeface="楷体_GB2312" pitchFamily="49" charset="-122"/>
              </a:endParaRPr>
            </a:p>
          </p:txBody>
        </p:sp>
      </p:grpSp>
      <p:pic>
        <p:nvPicPr>
          <p:cNvPr id="44062" name="Picture 28" descr="L6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5750" y="0"/>
            <a:ext cx="642938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10" descr="图片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3" name="Picture 2" descr="u=3901900897,3333299309&amp;gp=1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188913"/>
            <a:ext cx="172720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4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zh-CN" altLang="en-US" sz="7200"/>
              <a:t>    </a:t>
            </a:r>
            <a:r>
              <a:rPr lang="en-US" sz="7200"/>
              <a:t>What’s this?</a:t>
            </a:r>
            <a:endParaRPr lang="en-US" sz="7200"/>
          </a:p>
        </p:txBody>
      </p:sp>
      <p:pic>
        <p:nvPicPr>
          <p:cNvPr id="46085" name="Picture 4" descr="u=593169522,4225413297&amp;gp=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9250" y="2492375"/>
            <a:ext cx="2160588" cy="266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6" name="Picture 5" descr="u=3334759053,241380334&amp;gp=3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6016" y="2132012"/>
            <a:ext cx="2160588" cy="259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7" name="Rectangle 6"/>
          <p:cNvSpPr>
            <a:spLocks noChangeArrowheads="1"/>
          </p:cNvSpPr>
          <p:nvPr/>
        </p:nvSpPr>
        <p:spPr bwMode="auto">
          <a:xfrm>
            <a:off x="1435894" y="5301208"/>
            <a:ext cx="229633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600" b="1" dirty="0">
                <a:solidFill>
                  <a:srgbClr val="CC3300"/>
                </a:solidFill>
              </a:rPr>
              <a:t>It’s a pen.</a:t>
            </a:r>
            <a:endParaRPr lang="en-US" sz="3600" b="1" dirty="0">
              <a:solidFill>
                <a:srgbClr val="CC3300"/>
              </a:solidFill>
            </a:endParaRPr>
          </a:p>
        </p:txBody>
      </p:sp>
      <p:sp>
        <p:nvSpPr>
          <p:cNvPr id="46088" name="Rectangle 7"/>
          <p:cNvSpPr>
            <a:spLocks noChangeArrowheads="1"/>
          </p:cNvSpPr>
          <p:nvPr/>
        </p:nvSpPr>
        <p:spPr bwMode="auto">
          <a:xfrm>
            <a:off x="4860032" y="4922698"/>
            <a:ext cx="251299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 b="1" dirty="0">
                <a:solidFill>
                  <a:schemeClr val="accent2"/>
                </a:solidFill>
              </a:rPr>
              <a:t>It’s a pencil.</a:t>
            </a:r>
            <a:endParaRPr lang="en-US" sz="32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7" grpId="0" autoUpdateAnimBg="0"/>
      <p:bldP spid="4608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 bwMode="auto">
      <p:bgPr>
        <a:blipFill dpi="0" rotWithShape="0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468313" y="188913"/>
            <a:ext cx="3851275" cy="268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000" i="1">
                <a:solidFill>
                  <a:srgbClr val="FF3300"/>
                </a:solidFill>
              </a:rPr>
              <a:t>birthday</a:t>
            </a:r>
            <a:endParaRPr lang="en-US" sz="8000" i="1">
              <a:solidFill>
                <a:srgbClr val="FF3300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zh-CN" altLang="en-US" sz="6000" b="1">
                <a:solidFill>
                  <a:srgbClr val="336600"/>
                </a:solidFill>
                <a:ea typeface="楷体_GB2312" pitchFamily="49" charset="-122"/>
              </a:rPr>
              <a:t>生日</a:t>
            </a:r>
            <a:endParaRPr lang="zh-CN" altLang="en-US" sz="6000" b="1">
              <a:solidFill>
                <a:srgbClr val="336600"/>
              </a:solidFill>
              <a:ea typeface="楷体_GB2312" pitchFamily="49" charset="-122"/>
            </a:endParaRPr>
          </a:p>
        </p:txBody>
      </p:sp>
      <p:pic>
        <p:nvPicPr>
          <p:cNvPr id="47107" name="Picture 3" descr="200712299349166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348038" y="2349500"/>
            <a:ext cx="5795962" cy="450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u=3798567354,501478935&amp;fm=0&amp;gp=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33375"/>
            <a:ext cx="942975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1" name="Picture 3" descr="20079272258693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95738" y="819150"/>
            <a:ext cx="5148262" cy="603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323850" y="1628775"/>
            <a:ext cx="338455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8000">
                <a:solidFill>
                  <a:srgbClr val="FF3300"/>
                </a:solidFill>
              </a:rPr>
              <a:t>happy     </a:t>
            </a:r>
            <a:r>
              <a:rPr lang="zh-CN" altLang="en-US" b="1">
                <a:solidFill>
                  <a:srgbClr val="336600"/>
                </a:solidFill>
                <a:ea typeface="楷体_GB2312" pitchFamily="49" charset="-122"/>
              </a:rPr>
              <a:t>快乐</a:t>
            </a:r>
            <a:endParaRPr lang="zh-CN" altLang="en-US" b="1">
              <a:solidFill>
                <a:srgbClr val="336600"/>
              </a:solidFill>
              <a:ea typeface="楷体_GB2312" pitchFamily="49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4" descr="图片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zh-CN" altLang="en-US"/>
          </a:p>
        </p:txBody>
      </p:sp>
      <p:pic>
        <p:nvPicPr>
          <p:cNvPr id="49156" name="Picture 5" descr="图片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54413" y="1052513"/>
            <a:ext cx="5589587" cy="580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7" name="WordArt 6"/>
          <p:cNvSpPr>
            <a:spLocks noChangeArrowheads="1" noChangeShapeType="1" noTextEdit="1"/>
          </p:cNvSpPr>
          <p:nvPr/>
        </p:nvSpPr>
        <p:spPr bwMode="auto">
          <a:xfrm>
            <a:off x="395288" y="1341438"/>
            <a:ext cx="28575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>
                <a:ln w="9525">
                  <a:solidFill>
                    <a:srgbClr val="000000"/>
                  </a:solidFill>
                  <a:round/>
                </a:ln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What's this?</a:t>
            </a:r>
            <a:endParaRPr lang="zh-CN" altLang="en-US" sz="3600">
              <a:ln w="9525">
                <a:solidFill>
                  <a:srgbClr val="000000"/>
                </a:solidFill>
                <a:round/>
              </a:ln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9158" name="WordArt 7"/>
          <p:cNvSpPr>
            <a:spLocks noChangeArrowheads="1" noChangeShapeType="1" noTextEdit="1"/>
          </p:cNvSpPr>
          <p:nvPr/>
        </p:nvSpPr>
        <p:spPr bwMode="auto">
          <a:xfrm>
            <a:off x="468313" y="2420938"/>
            <a:ext cx="1511300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7200" b="1">
                <a:ln w="9525">
                  <a:solidFill>
                    <a:srgbClr val="000000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8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It's a </a:t>
            </a:r>
            <a:endParaRPr lang="zh-CN" altLang="en-US" sz="7200" b="1">
              <a:ln w="9525">
                <a:solidFill>
                  <a:srgbClr val="000000"/>
                </a:solidFill>
                <a:round/>
              </a:ln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78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9159" name="Line 8"/>
          <p:cNvSpPr>
            <a:spLocks noChangeShapeType="1"/>
          </p:cNvSpPr>
          <p:nvPr/>
        </p:nvSpPr>
        <p:spPr bwMode="auto">
          <a:xfrm>
            <a:off x="1835150" y="2997200"/>
            <a:ext cx="1441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9160" name="WordArt 9"/>
          <p:cNvSpPr>
            <a:spLocks noChangeArrowheads="1" noChangeShapeType="1" noTextEdit="1"/>
          </p:cNvSpPr>
          <p:nvPr/>
        </p:nvSpPr>
        <p:spPr bwMode="auto">
          <a:xfrm>
            <a:off x="2051050" y="2205038"/>
            <a:ext cx="1028700" cy="6953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1588"/>
              </a:avLst>
            </a:prstTxWarp>
          </a:bodyPr>
          <a:lstStyle/>
          <a:p>
            <a:pPr algn="ctr"/>
            <a:r>
              <a:rPr lang="en-US" altLang="zh-CN" sz="3600" b="1">
                <a:ln w="9525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Arial" panose="020B0604020202020204"/>
                <a:cs typeface="Arial" panose="020B0604020202020204"/>
              </a:rPr>
              <a:t>cake</a:t>
            </a:r>
            <a:endParaRPr lang="zh-CN" altLang="en-US" sz="3600" b="1">
              <a:ln w="9525">
                <a:solidFill>
                  <a:srgbClr val="000000"/>
                </a:solidFill>
                <a:round/>
              </a:ln>
              <a:solidFill>
                <a:srgbClr val="000000"/>
              </a:solidFill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2051050" y="4581525"/>
            <a:ext cx="4392613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000" b="1"/>
              <a:t>present</a:t>
            </a:r>
            <a:endParaRPr lang="en-US" sz="8000" b="1"/>
          </a:p>
        </p:txBody>
      </p:sp>
      <p:pic>
        <p:nvPicPr>
          <p:cNvPr id="50179" name="Picture 4" descr="0b737130f0c0c3c8a8018ee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627313" y="981075"/>
            <a:ext cx="34925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13" descr="图片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5" name="Text Box 4"/>
          <p:cNvSpPr txBox="1">
            <a:spLocks noChangeArrowheads="1"/>
          </p:cNvSpPr>
          <p:nvPr/>
        </p:nvSpPr>
        <p:spPr bwMode="auto">
          <a:xfrm>
            <a:off x="468313" y="765175"/>
            <a:ext cx="52562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i="1" u="sng" dirty="0">
                <a:solidFill>
                  <a:srgbClr val="FF3300"/>
                </a:solidFill>
              </a:rPr>
              <a:t>Here’s</a:t>
            </a:r>
            <a:r>
              <a:rPr lang="en-US" sz="3600" b="1" i="1" dirty="0">
                <a:solidFill>
                  <a:srgbClr val="FF3300"/>
                </a:solidFill>
              </a:rPr>
              <a:t> </a:t>
            </a:r>
            <a:r>
              <a:rPr lang="en-US" sz="3600" b="1" i="1" dirty="0"/>
              <a:t>your present.</a:t>
            </a:r>
            <a:endParaRPr lang="en-US" sz="3600" b="1" i="1" dirty="0"/>
          </a:p>
        </p:txBody>
      </p:sp>
      <p:sp>
        <p:nvSpPr>
          <p:cNvPr id="51206" name="Text Box 5"/>
          <p:cNvSpPr txBox="1">
            <a:spLocks noChangeArrowheads="1"/>
          </p:cNvSpPr>
          <p:nvPr/>
        </p:nvSpPr>
        <p:spPr bwMode="auto">
          <a:xfrm>
            <a:off x="684213" y="4365625"/>
            <a:ext cx="50403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/>
              <a:t>-</a:t>
            </a:r>
            <a:r>
              <a:rPr lang="en-US" sz="3200" b="1" i="1" u="sng">
                <a:solidFill>
                  <a:srgbClr val="FF3300"/>
                </a:solidFill>
              </a:rPr>
              <a:t>Here’s</a:t>
            </a:r>
            <a:r>
              <a:rPr lang="en-US" sz="3200" b="1" i="1">
                <a:solidFill>
                  <a:srgbClr val="FF3300"/>
                </a:solidFill>
              </a:rPr>
              <a:t> </a:t>
            </a:r>
            <a:r>
              <a:rPr lang="en-US" sz="3200" b="1" i="1"/>
              <a:t>your cake.</a:t>
            </a:r>
            <a:endParaRPr lang="en-US" sz="3200" b="1" i="1"/>
          </a:p>
        </p:txBody>
      </p:sp>
      <p:sp>
        <p:nvSpPr>
          <p:cNvPr id="51207" name="Text Box 8"/>
          <p:cNvSpPr txBox="1">
            <a:spLocks noChangeArrowheads="1"/>
          </p:cNvSpPr>
          <p:nvPr/>
        </p:nvSpPr>
        <p:spPr bwMode="auto">
          <a:xfrm>
            <a:off x="684213" y="2636838"/>
            <a:ext cx="39592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CN" altLang="en-US"/>
          </a:p>
        </p:txBody>
      </p:sp>
      <p:sp>
        <p:nvSpPr>
          <p:cNvPr id="51208" name="Text Box 9"/>
          <p:cNvSpPr txBox="1">
            <a:spLocks noChangeArrowheads="1"/>
          </p:cNvSpPr>
          <p:nvPr/>
        </p:nvSpPr>
        <p:spPr bwMode="auto">
          <a:xfrm>
            <a:off x="684213" y="2349500"/>
            <a:ext cx="446563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b="1" i="1">
                <a:solidFill>
                  <a:srgbClr val="FF3300"/>
                </a:solidFill>
              </a:rPr>
              <a:t>here’s=here is</a:t>
            </a:r>
            <a:endParaRPr lang="en-US" sz="4400" b="1" i="1">
              <a:solidFill>
                <a:srgbClr val="FF3300"/>
              </a:solidFill>
            </a:endParaRPr>
          </a:p>
        </p:txBody>
      </p:sp>
      <p:sp>
        <p:nvSpPr>
          <p:cNvPr id="51209" name="Text Box 10"/>
          <p:cNvSpPr txBox="1">
            <a:spLocks noChangeArrowheads="1"/>
          </p:cNvSpPr>
          <p:nvPr/>
        </p:nvSpPr>
        <p:spPr bwMode="auto">
          <a:xfrm>
            <a:off x="755650" y="1196975"/>
            <a:ext cx="719138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8000" b="1">
                <a:solidFill>
                  <a:srgbClr val="336600"/>
                </a:solidFill>
              </a:rPr>
              <a:t>↓</a:t>
            </a:r>
            <a:r>
              <a:rPr lang="zh-CN" altLang="en-US"/>
              <a:t> </a:t>
            </a:r>
            <a:endParaRPr lang="zh-CN" altLang="en-US"/>
          </a:p>
        </p:txBody>
      </p:sp>
      <p:sp>
        <p:nvSpPr>
          <p:cNvPr id="51210" name="Text Box 11"/>
          <p:cNvSpPr txBox="1">
            <a:spLocks noChangeArrowheads="1"/>
          </p:cNvSpPr>
          <p:nvPr/>
        </p:nvSpPr>
        <p:spPr bwMode="auto">
          <a:xfrm>
            <a:off x="250825" y="2924175"/>
            <a:ext cx="48244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>
                <a:solidFill>
                  <a:srgbClr val="336600"/>
                </a:solidFill>
                <a:ea typeface="楷体_GB2312" pitchFamily="49" charset="-122"/>
              </a:rPr>
              <a:t>（</a:t>
            </a:r>
            <a:r>
              <a:rPr lang="zh-CN" altLang="en-US" sz="3200">
                <a:solidFill>
                  <a:srgbClr val="336600"/>
                </a:solidFill>
                <a:ea typeface="楷体_GB2312" pitchFamily="49" charset="-122"/>
              </a:rPr>
              <a:t>这里是） （这里）</a:t>
            </a:r>
            <a:endParaRPr lang="zh-CN" altLang="en-US" sz="3200">
              <a:solidFill>
                <a:srgbClr val="336600"/>
              </a:solidFill>
              <a:ea typeface="楷体_GB2312" pitchFamily="49" charset="-122"/>
            </a:endParaRPr>
          </a:p>
        </p:txBody>
      </p:sp>
      <p:sp>
        <p:nvSpPr>
          <p:cNvPr id="51211" name="Text Box 12"/>
          <p:cNvSpPr txBox="1">
            <a:spLocks noChangeArrowheads="1"/>
          </p:cNvSpPr>
          <p:nvPr/>
        </p:nvSpPr>
        <p:spPr bwMode="auto">
          <a:xfrm>
            <a:off x="611188" y="5229225"/>
            <a:ext cx="38163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i="1" dirty="0"/>
              <a:t>-Thank you.</a:t>
            </a:r>
            <a:endParaRPr lang="en-US" sz="3600" b="1" i="1" dirty="0"/>
          </a:p>
        </p:txBody>
      </p:sp>
      <p:pic>
        <p:nvPicPr>
          <p:cNvPr id="51212" name="Picture 14" descr="0b737130f0c0c3c8a8018ee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651500" y="0"/>
            <a:ext cx="34925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13" name="Picture 15" descr="图片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5963" y="3703638"/>
            <a:ext cx="3348037" cy="315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6" grpId="0" autoUpdateAnimBg="0"/>
      <p:bldP spid="51208" grpId="0" autoUpdateAnimBg="0"/>
      <p:bldP spid="51210" grpId="0" autoUpdateAnimBg="0"/>
      <p:bldP spid="5121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Users\Administrator\Desktop\2009042318002130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-212725" y="-284163"/>
            <a:ext cx="9752013" cy="731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TextBox 2"/>
          <p:cNvSpPr txBox="1">
            <a:spLocks noChangeArrowheads="1"/>
          </p:cNvSpPr>
          <p:nvPr/>
        </p:nvSpPr>
        <p:spPr bwMode="auto">
          <a:xfrm>
            <a:off x="0" y="285750"/>
            <a:ext cx="545941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6000" dirty="0">
                <a:solidFill>
                  <a:srgbClr val="FF00FF"/>
                </a:solidFill>
                <a:latin typeface="楷体_GB2312" pitchFamily="49" charset="-122"/>
              </a:rPr>
              <a:t>学习目标</a:t>
            </a:r>
            <a:r>
              <a:rPr lang="zh-CN" altLang="en-US" sz="6000" dirty="0" smtClean="0">
                <a:solidFill>
                  <a:srgbClr val="FF00FF"/>
                </a:solidFill>
                <a:latin typeface="楷体_GB2312" pitchFamily="49" charset="-122"/>
              </a:rPr>
              <a:t>：</a:t>
            </a:r>
            <a:endParaRPr lang="en-US" sz="6000" dirty="0">
              <a:solidFill>
                <a:srgbClr val="FF00FF"/>
              </a:solidFill>
              <a:latin typeface="楷体_GB2312" pitchFamily="49" charset="-122"/>
            </a:endParaRPr>
          </a:p>
        </p:txBody>
      </p:sp>
      <p:sp>
        <p:nvSpPr>
          <p:cNvPr id="32772" name="Rectangle 5"/>
          <p:cNvSpPr>
            <a:spLocks noChangeArrowheads="1"/>
          </p:cNvSpPr>
          <p:nvPr/>
        </p:nvSpPr>
        <p:spPr bwMode="auto">
          <a:xfrm>
            <a:off x="0" y="642938"/>
            <a:ext cx="7805738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 sz="4000"/>
          </a:p>
          <a:p>
            <a:endParaRPr lang="en-US" sz="4000">
              <a:solidFill>
                <a:srgbClr val="0000FF"/>
              </a:solidFill>
            </a:endParaRPr>
          </a:p>
          <a:p>
            <a:endParaRPr lang="en-US" sz="4000">
              <a:solidFill>
                <a:srgbClr val="FF0000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sz="2800">
              <a:latin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sz="2800"/>
          </a:p>
        </p:txBody>
      </p:sp>
      <p:sp>
        <p:nvSpPr>
          <p:cNvPr id="32773" name="Rectangle 1"/>
          <p:cNvSpPr>
            <a:spLocks noChangeArrowheads="1"/>
          </p:cNvSpPr>
          <p:nvPr/>
        </p:nvSpPr>
        <p:spPr bwMode="auto">
          <a:xfrm>
            <a:off x="0" y="1428750"/>
            <a:ext cx="75723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zh-CN" altLang="en-US" sz="3200" dirty="0">
                <a:latin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sz="3200" dirty="0">
                <a:latin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200" dirty="0">
                <a:latin typeface="宋体" panose="02010600030101010101" pitchFamily="2" charset="-122"/>
                <a:cs typeface="Times New Roman" panose="02020603050405020304" pitchFamily="18" charset="0"/>
              </a:rPr>
              <a:t>）学生会并掌握单词：</a:t>
            </a:r>
            <a:r>
              <a:rPr lang="en-US" sz="3200" dirty="0" err="1">
                <a:latin typeface="宋体" panose="02010600030101010101" pitchFamily="2" charset="-122"/>
                <a:cs typeface="Times New Roman" panose="02020603050405020304" pitchFamily="18" charset="0"/>
              </a:rPr>
              <a:t>old,how</a:t>
            </a:r>
            <a:r>
              <a:rPr lang="en-US" sz="3200" dirty="0">
                <a:latin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宋体" panose="02010600030101010101" pitchFamily="2" charset="-122"/>
                <a:cs typeface="Times New Roman" panose="02020603050405020304" pitchFamily="18" charset="0"/>
              </a:rPr>
              <a:t>old,yes,you’re</a:t>
            </a:r>
            <a:r>
              <a:rPr lang="en-US" sz="3200" dirty="0">
                <a:latin typeface="宋体" panose="02010600030101010101" pitchFamily="2" charset="-122"/>
                <a:cs typeface="Times New Roman" panose="02020603050405020304" pitchFamily="18" charset="0"/>
              </a:rPr>
              <a:t>=you are</a:t>
            </a:r>
            <a:endParaRPr lang="en-US" sz="3200" dirty="0"/>
          </a:p>
          <a:p>
            <a:pPr eaLnBrk="0" hangingPunct="0"/>
            <a:r>
              <a:rPr lang="zh-CN" altLang="en-US" sz="3200" dirty="0">
                <a:latin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sz="3200" dirty="0">
                <a:latin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3200" dirty="0">
                <a:latin typeface="宋体" panose="02010600030101010101" pitchFamily="2" charset="-122"/>
                <a:cs typeface="Times New Roman" panose="02020603050405020304" pitchFamily="18" charset="0"/>
              </a:rPr>
              <a:t>）学生</a:t>
            </a:r>
            <a:r>
              <a:rPr lang="zh-CN" altLang="en-US" sz="3200" dirty="0">
                <a:latin typeface="Times New Roman" panose="02020603050405020304" pitchFamily="18" charset="0"/>
                <a:cs typeface="Tahoma" panose="020B0604030504040204" pitchFamily="34" charset="0"/>
              </a:rPr>
              <a:t>能够熟练</a:t>
            </a:r>
            <a:r>
              <a:rPr lang="zh-CN" altLang="en-US" sz="3200" dirty="0">
                <a:latin typeface="宋体" panose="02010600030101010101" pitchFamily="2" charset="-122"/>
                <a:cs typeface="Times New Roman" panose="02020603050405020304" pitchFamily="18" charset="0"/>
              </a:rPr>
              <a:t>用“</a:t>
            </a:r>
            <a:r>
              <a:rPr lang="en-US" sz="3200" dirty="0">
                <a:latin typeface="宋体" panose="02010600030101010101" pitchFamily="2" charset="-122"/>
                <a:cs typeface="Times New Roman" panose="02020603050405020304" pitchFamily="18" charset="0"/>
              </a:rPr>
              <a:t>How old are you? I’m…”</a:t>
            </a:r>
            <a:r>
              <a:rPr lang="zh-CN" altLang="en-US" sz="3200" dirty="0">
                <a:latin typeface="宋体" panose="02010600030101010101" pitchFamily="2" charset="-122"/>
                <a:cs typeface="Times New Roman" panose="02020603050405020304" pitchFamily="18" charset="0"/>
              </a:rPr>
              <a:t>询问年龄与作答。</a:t>
            </a:r>
            <a:endParaRPr lang="zh-CN" altLang="en-US" sz="3200" dirty="0"/>
          </a:p>
          <a:p>
            <a:pPr eaLnBrk="0" hangingPunct="0"/>
            <a:r>
              <a:rPr lang="zh-CN" altLang="en-US" sz="3200" dirty="0">
                <a:latin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sz="3200" dirty="0">
                <a:latin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3200" dirty="0">
                <a:latin typeface="宋体" panose="02010600030101010101" pitchFamily="2" charset="-122"/>
                <a:cs typeface="Times New Roman" panose="02020603050405020304" pitchFamily="18" charset="0"/>
              </a:rPr>
              <a:t>）通过学习，进一步培养学生学习交流能力。</a:t>
            </a:r>
            <a:endParaRPr lang="zh-CN" altLang="en-US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468313" y="765175"/>
            <a:ext cx="46085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i="1" dirty="0"/>
              <a:t>-</a:t>
            </a:r>
            <a:r>
              <a:rPr lang="en-US" sz="4000" dirty="0"/>
              <a:t> </a:t>
            </a:r>
            <a:r>
              <a:rPr lang="en-US" sz="4000" b="1" i="1" u="sng" dirty="0">
                <a:solidFill>
                  <a:srgbClr val="FF3300"/>
                </a:solidFill>
              </a:rPr>
              <a:t>Here’s</a:t>
            </a:r>
            <a:r>
              <a:rPr lang="en-US" sz="4000" b="1" i="1" dirty="0">
                <a:solidFill>
                  <a:srgbClr val="FF3300"/>
                </a:solidFill>
              </a:rPr>
              <a:t> </a:t>
            </a:r>
            <a:r>
              <a:rPr lang="en-US" sz="4000" b="1" i="1" dirty="0"/>
              <a:t>your pen.</a:t>
            </a:r>
            <a:endParaRPr lang="en-US" sz="4000" b="1" i="1" dirty="0"/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684213" y="4365625"/>
            <a:ext cx="50403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i="1" dirty="0"/>
              <a:t>-</a:t>
            </a:r>
            <a:r>
              <a:rPr lang="en-US" sz="4000" b="1" i="1" u="sng" dirty="0">
                <a:solidFill>
                  <a:srgbClr val="FF3300"/>
                </a:solidFill>
              </a:rPr>
              <a:t>Here’s</a:t>
            </a:r>
            <a:r>
              <a:rPr lang="en-US" sz="4000" b="1" i="1" dirty="0">
                <a:solidFill>
                  <a:srgbClr val="FF3300"/>
                </a:solidFill>
              </a:rPr>
              <a:t> </a:t>
            </a:r>
            <a:r>
              <a:rPr lang="en-US" sz="4000" b="1" i="1" dirty="0"/>
              <a:t>your pencil.</a:t>
            </a:r>
            <a:endParaRPr lang="en-US" sz="4000" b="1" i="1" dirty="0"/>
          </a:p>
        </p:txBody>
      </p:sp>
      <p:pic>
        <p:nvPicPr>
          <p:cNvPr id="52228" name="Picture 4" descr="12XJ42Z960-11437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300788" y="4005263"/>
            <a:ext cx="2843212" cy="285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29" name="Picture 5" descr="4925167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148263" y="333375"/>
            <a:ext cx="3673475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684213" y="2636838"/>
            <a:ext cx="39592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CN" altLang="en-US"/>
          </a:p>
        </p:txBody>
      </p:sp>
      <p:sp>
        <p:nvSpPr>
          <p:cNvPr id="52231" name="Text Box 8"/>
          <p:cNvSpPr txBox="1">
            <a:spLocks noChangeArrowheads="1"/>
          </p:cNvSpPr>
          <p:nvPr/>
        </p:nvSpPr>
        <p:spPr bwMode="auto">
          <a:xfrm>
            <a:off x="755650" y="1196975"/>
            <a:ext cx="7191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/>
              <a:t> </a:t>
            </a:r>
            <a:endParaRPr lang="zh-CN" altLang="en-US"/>
          </a:p>
        </p:txBody>
      </p:sp>
      <p:sp>
        <p:nvSpPr>
          <p:cNvPr id="52232" name="Text Box 10"/>
          <p:cNvSpPr txBox="1">
            <a:spLocks noChangeArrowheads="1"/>
          </p:cNvSpPr>
          <p:nvPr/>
        </p:nvSpPr>
        <p:spPr bwMode="auto">
          <a:xfrm>
            <a:off x="611188" y="5229225"/>
            <a:ext cx="38163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i="1" dirty="0"/>
              <a:t>-Thank you.</a:t>
            </a:r>
            <a:endParaRPr lang="en-US" sz="4000" b="1" i="1" dirty="0"/>
          </a:p>
        </p:txBody>
      </p:sp>
      <p:sp>
        <p:nvSpPr>
          <p:cNvPr id="52233" name="Text Box 11"/>
          <p:cNvSpPr txBox="1">
            <a:spLocks noChangeArrowheads="1"/>
          </p:cNvSpPr>
          <p:nvPr/>
        </p:nvSpPr>
        <p:spPr bwMode="auto">
          <a:xfrm>
            <a:off x="468313" y="1700213"/>
            <a:ext cx="38163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i="1"/>
              <a:t>-Thank you.</a:t>
            </a:r>
            <a:endParaRPr lang="en-US" sz="4000" b="1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autoUpdateAnimBg="0"/>
      <p:bldP spid="52227" grpId="0" autoUpdateAnimBg="0"/>
      <p:bldP spid="52232" grpId="0" autoUpdateAnimBg="0"/>
      <p:bldP spid="52233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228600" y="1447800"/>
            <a:ext cx="8686800" cy="277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8000" b="1">
                <a:solidFill>
                  <a:srgbClr val="3333FF"/>
                </a:solidFill>
                <a:ea typeface="黑体" panose="02010609060101010101" pitchFamily="2" charset="-122"/>
              </a:rPr>
              <a:t>How old are you?</a:t>
            </a:r>
            <a:endParaRPr lang="zh-CN" altLang="en-US" sz="8000" b="1">
              <a:solidFill>
                <a:srgbClr val="3333FF"/>
              </a:solidFill>
              <a:ea typeface="黑体" panose="02010609060101010101" pitchFamily="2" charset="-122"/>
            </a:endParaRPr>
          </a:p>
          <a:p>
            <a:r>
              <a:rPr lang="zh-CN" altLang="en-US" sz="9600" b="1">
                <a:solidFill>
                  <a:schemeClr val="accent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9600" b="1">
                <a:ea typeface="黑体" panose="02010609060101010101" pitchFamily="2" charset="-122"/>
              </a:rPr>
              <a:t>你几岁了？</a:t>
            </a:r>
            <a:endParaRPr lang="zh-CN" altLang="en-US" sz="9600" b="1">
              <a:ea typeface="黑体" panose="02010609060101010101" pitchFamily="2" charset="-122"/>
            </a:endParaRPr>
          </a:p>
        </p:txBody>
      </p:sp>
      <p:pic>
        <p:nvPicPr>
          <p:cNvPr id="53251" name="Picture 3" descr="animal03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6950075" y="3733800"/>
            <a:ext cx="2193925" cy="297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0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autoRev="1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autoRev="1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autoRev="1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autoUpdateAnimBg="0" build="allAtOnce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1331913" y="3789363"/>
            <a:ext cx="7416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CN" altLang="en-US"/>
          </a:p>
        </p:txBody>
      </p:sp>
      <p:sp>
        <p:nvSpPr>
          <p:cNvPr id="54275" name="AutoShape 3"/>
          <p:cNvSpPr>
            <a:spLocks noChangeArrowheads="1"/>
          </p:cNvSpPr>
          <p:nvPr/>
        </p:nvSpPr>
        <p:spPr bwMode="auto">
          <a:xfrm>
            <a:off x="3995936" y="609600"/>
            <a:ext cx="4419600" cy="2133600"/>
          </a:xfrm>
          <a:prstGeom prst="wedgeEllipseCallout">
            <a:avLst>
              <a:gd name="adj1" fmla="val -38792"/>
              <a:gd name="adj2" fmla="val 54315"/>
            </a:avLst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r>
              <a:rPr lang="zh-CN" altLang="en-US" sz="4400" b="1">
                <a:latin typeface="Comic Sans MS" panose="030F0702030302020204" pitchFamily="66" charset="0"/>
              </a:rPr>
              <a:t>I’m </a:t>
            </a:r>
            <a:r>
              <a:rPr lang="en-US" sz="4400" b="1">
                <a:latin typeface="Comic Sans MS" panose="030F0702030302020204" pitchFamily="66" charset="0"/>
              </a:rPr>
              <a:t>7 years old</a:t>
            </a:r>
            <a:r>
              <a:rPr lang="zh-CN" altLang="en-US" sz="4400" b="1">
                <a:latin typeface="Comic Sans MS" panose="030F0702030302020204" pitchFamily="66" charset="0"/>
              </a:rPr>
              <a:t>.</a:t>
            </a:r>
            <a:endParaRPr lang="zh-CN" altLang="en-US" sz="4400" b="1">
              <a:latin typeface="Comic Sans MS" panose="030F0702030302020204" pitchFamily="66" charset="0"/>
            </a:endParaRPr>
          </a:p>
        </p:txBody>
      </p:sp>
      <p:pic>
        <p:nvPicPr>
          <p:cNvPr id="54276" name="Picture 4" descr="cGljLm5pcGljLmNvbS8yMDA4LTAxLTIzLzIwMDgxMjMxMzMwODk0MV8yLmpwZw==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457200" y="1524000"/>
            <a:ext cx="3394075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ldLvl="0" animBg="1" autoUpdateAnimBg="0"/>
      <p:bldP spid="54275" grpId="1" bldLvl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fa864dc2c56f5272b219a85c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533400" y="2209800"/>
            <a:ext cx="5715000" cy="440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9" name="AutoShape 3"/>
          <p:cNvSpPr>
            <a:spLocks noChangeArrowheads="1"/>
          </p:cNvSpPr>
          <p:nvPr/>
        </p:nvSpPr>
        <p:spPr bwMode="auto">
          <a:xfrm>
            <a:off x="3657600" y="228600"/>
            <a:ext cx="4953000" cy="1600200"/>
          </a:xfrm>
          <a:prstGeom prst="cloudCallout">
            <a:avLst>
              <a:gd name="adj1" fmla="val -41921"/>
              <a:gd name="adj2" fmla="val 147125"/>
            </a:avLst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</a:ln>
        </p:spPr>
        <p:txBody>
          <a:bodyPr/>
          <a:lstStyle/>
          <a:p>
            <a:r>
              <a:rPr lang="zh-CN" altLang="en-US" sz="3200" b="1">
                <a:solidFill>
                  <a:srgbClr val="0000FF"/>
                </a:solidFill>
                <a:latin typeface="Comic Sans MS" panose="030F0702030302020204" pitchFamily="66" charset="0"/>
              </a:rPr>
              <a:t>I’m 8 </a:t>
            </a:r>
            <a:r>
              <a:rPr lang="en-US" sz="3200" b="1">
                <a:solidFill>
                  <a:srgbClr val="0000FF"/>
                </a:solidFill>
              </a:rPr>
              <a:t>years old</a:t>
            </a:r>
            <a:r>
              <a:rPr lang="zh-CN" altLang="en-US" sz="4800" b="1">
                <a:solidFill>
                  <a:srgbClr val="0000FF"/>
                </a:solidFill>
                <a:latin typeface="Comic Sans MS" panose="030F0702030302020204" pitchFamily="66" charset="0"/>
              </a:rPr>
              <a:t>.</a:t>
            </a:r>
            <a:endParaRPr lang="zh-CN" altLang="en-US" sz="4800" b="1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ldLvl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6" descr="gpic_aaa7c2b8551097aca741f6ec33e96723_small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6400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3" name="Picture 7" descr="0606131035923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1219200"/>
            <a:ext cx="13716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4" name="Picture 8" descr="0606131035923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2057400"/>
            <a:ext cx="13716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5" name="Picture 9" descr="0606131035923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524000"/>
            <a:ext cx="13716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6" name="Picture 10" descr="0606131035923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609600"/>
            <a:ext cx="13716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7" name="Picture 11" descr="0606131035923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381000"/>
            <a:ext cx="13716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8" name="Picture 12" descr="0606131035923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304800"/>
            <a:ext cx="13716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9" name="Picture 13" descr="0606131035923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2590800"/>
            <a:ext cx="13716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30" name="Picture 14" descr="0606131035923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1219200"/>
            <a:ext cx="13716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31" name="Picture 15" descr="0606131035923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362200"/>
            <a:ext cx="13716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32" name="AutoShape 3"/>
          <p:cNvSpPr>
            <a:spLocks noChangeArrowheads="1"/>
          </p:cNvSpPr>
          <p:nvPr/>
        </p:nvSpPr>
        <p:spPr bwMode="auto">
          <a:xfrm>
            <a:off x="5410200" y="457200"/>
            <a:ext cx="3733800" cy="2438400"/>
          </a:xfrm>
          <a:prstGeom prst="cloudCallout">
            <a:avLst>
              <a:gd name="adj1" fmla="val -104250"/>
              <a:gd name="adj2" fmla="val 184898"/>
            </a:avLst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</a:ln>
        </p:spPr>
        <p:txBody>
          <a:bodyPr/>
          <a:lstStyle/>
          <a:p>
            <a:r>
              <a:rPr lang="en-US" sz="3600" b="1" dirty="0">
                <a:solidFill>
                  <a:srgbClr val="FF0000"/>
                </a:solidFill>
              </a:rPr>
              <a:t>How old are you?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sp>
        <p:nvSpPr>
          <p:cNvPr id="56333" name="AutoShape 3"/>
          <p:cNvSpPr>
            <a:spLocks noChangeArrowheads="1"/>
          </p:cNvSpPr>
          <p:nvPr/>
        </p:nvSpPr>
        <p:spPr bwMode="auto">
          <a:xfrm>
            <a:off x="5486400" y="4038600"/>
            <a:ext cx="3657600" cy="2209800"/>
          </a:xfrm>
          <a:prstGeom prst="cloudCallout">
            <a:avLst>
              <a:gd name="adj1" fmla="val -82468"/>
              <a:gd name="adj2" fmla="val 91954"/>
            </a:avLst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</a:ln>
        </p:spPr>
        <p:txBody>
          <a:bodyPr/>
          <a:lstStyle/>
          <a:p>
            <a:r>
              <a:rPr lang="zh-CN" altLang="en-US" sz="3600" b="1" dirty="0">
                <a:solidFill>
                  <a:srgbClr val="FF0000"/>
                </a:solidFill>
              </a:rPr>
              <a:t>I’m </a:t>
            </a:r>
            <a:r>
              <a:rPr lang="en-US" sz="3600" b="1" dirty="0">
                <a:solidFill>
                  <a:srgbClr val="FF0000"/>
                </a:solidFill>
              </a:rPr>
              <a:t>9 years old</a:t>
            </a:r>
            <a:r>
              <a:rPr lang="zh-CN" altLang="en-US" sz="3600" b="1" dirty="0">
                <a:solidFill>
                  <a:srgbClr val="FF0000"/>
                </a:solidFill>
              </a:rPr>
              <a:t>.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2" grpId="0" bldLvl="0" animBg="1" autoUpdateAnimBg="0"/>
      <p:bldP spid="56333" grpId="0" bldLvl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-303213"/>
            <a:ext cx="9144000" cy="594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zh-CN" altLang="en-US" sz="9600" b="1">
              <a:solidFill>
                <a:srgbClr val="FF0000"/>
              </a:solidFill>
            </a:endParaRPr>
          </a:p>
          <a:p>
            <a:r>
              <a:rPr lang="en-US" sz="9600" b="1">
                <a:solidFill>
                  <a:srgbClr val="FF0000"/>
                </a:solidFill>
              </a:rPr>
              <a:t>I’m…years old. </a:t>
            </a:r>
            <a:r>
              <a:rPr lang="zh-CN" altLang="en-US" sz="9600" b="1">
                <a:solidFill>
                  <a:srgbClr val="FF0000"/>
                </a:solidFill>
              </a:rPr>
              <a:t>I’m</a:t>
            </a:r>
            <a:r>
              <a:rPr lang="en-US" sz="9600" b="1">
                <a:solidFill>
                  <a:srgbClr val="FF0000"/>
                </a:solidFill>
              </a:rPr>
              <a:t>…</a:t>
            </a:r>
            <a:endParaRPr lang="en-US" sz="9600" b="1">
              <a:solidFill>
                <a:srgbClr val="FF0000"/>
              </a:solidFill>
            </a:endParaRPr>
          </a:p>
          <a:p>
            <a:r>
              <a:rPr lang="zh-CN" altLang="en-US" sz="9600" b="1">
                <a:solidFill>
                  <a:srgbClr val="FF0000"/>
                </a:solidFill>
              </a:rPr>
              <a:t>    我….岁。</a:t>
            </a:r>
            <a:endParaRPr lang="zh-CN" altLang="en-US" sz="9600" b="1">
              <a:solidFill>
                <a:srgbClr val="FF0000"/>
              </a:solidFill>
            </a:endParaRPr>
          </a:p>
        </p:txBody>
      </p:sp>
      <p:pic>
        <p:nvPicPr>
          <p:cNvPr id="57347" name="Picture 3" descr="18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5562600"/>
            <a:ext cx="9144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2007927225869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07175" y="4643438"/>
            <a:ext cx="2536825" cy="221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357188" y="285750"/>
            <a:ext cx="842486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400" dirty="0">
                <a:solidFill>
                  <a:srgbClr val="008000"/>
                </a:solidFill>
                <a:latin typeface="Comic Sans MS" panose="030F0702030302020204" pitchFamily="66" charset="0"/>
              </a:rPr>
              <a:t>巩固提升：</a:t>
            </a:r>
            <a:endParaRPr lang="zh-CN" altLang="en-US" sz="4400" dirty="0">
              <a:solidFill>
                <a:srgbClr val="008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8372" name="Rectangle 6"/>
          <p:cNvSpPr>
            <a:spLocks noChangeArrowheads="1"/>
          </p:cNvSpPr>
          <p:nvPr/>
        </p:nvSpPr>
        <p:spPr bwMode="auto">
          <a:xfrm>
            <a:off x="357188" y="1285875"/>
            <a:ext cx="8321675" cy="3540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(1)</a:t>
            </a:r>
            <a:r>
              <a:rPr lang="zh-CN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选词</a:t>
            </a:r>
            <a:r>
              <a:rPr lang="zh-CN" altLang="en-US" sz="3200" dirty="0">
                <a:solidFill>
                  <a:srgbClr val="000000"/>
                </a:solidFill>
                <a:latin typeface="宋体" panose="02010600030101010101" pitchFamily="2" charset="-122"/>
                <a:cs typeface="Lucida Sans Unicode" panose="020B0602030504020204" pitchFamily="34" charset="0"/>
                <a:hlinkClick r:id=""/>
              </a:rPr>
              <a:t>填空</a:t>
            </a:r>
            <a:r>
              <a:rPr lang="zh-CN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。将序号写在括号里。（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16</a:t>
            </a:r>
            <a:r>
              <a:rPr lang="zh-CN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分）</a:t>
            </a:r>
            <a:br>
              <a:rPr lang="zh-CN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</a:br>
            <a:r>
              <a:rPr lang="zh-CN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（</a:t>
            </a:r>
            <a:r>
              <a:rPr lang="zh-CN" altLang="en-US" sz="3200" dirty="0">
                <a:solidFill>
                  <a:srgbClr val="000000"/>
                </a:solidFill>
                <a:cs typeface="Lucida Sans Unicode" panose="020B0602030504020204" pitchFamily="34" charset="0"/>
              </a:rPr>
              <a:t> </a:t>
            </a:r>
            <a:r>
              <a:rPr lang="zh-CN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 ）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1</a:t>
            </a:r>
            <a:r>
              <a:rPr lang="zh-CN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、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-- _______</a:t>
            </a:r>
            <a:r>
              <a:rPr lang="zh-CN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（多大）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are you? --I</a:t>
            </a:r>
            <a:r>
              <a:rPr lang="en-US" sz="3200" dirty="0">
                <a:solidFill>
                  <a:srgbClr val="000000"/>
                </a:solidFill>
                <a:cs typeface="Lucida Sans Unicode" panose="020B0602030504020204" pitchFamily="34" charset="0"/>
              </a:rPr>
              <a:t>’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m ten.</a:t>
            </a:r>
            <a:b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</a:br>
            <a:r>
              <a:rPr lang="en-US" sz="3200" dirty="0">
                <a:solidFill>
                  <a:srgbClr val="000000"/>
                </a:solidFill>
                <a:cs typeface="Lucida Sans Unicode" panose="020B0602030504020204" pitchFamily="34" charset="0"/>
              </a:rPr>
              <a:t>     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 A. How old</a:t>
            </a:r>
            <a:r>
              <a:rPr lang="en-US" sz="3200" dirty="0">
                <a:solidFill>
                  <a:srgbClr val="000000"/>
                </a:solidFill>
                <a:cs typeface="Lucida Sans Unicode" panose="020B0602030504020204" pitchFamily="34" charset="0"/>
              </a:rPr>
              <a:t>           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 B. How many</a:t>
            </a:r>
            <a:b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</a:br>
            <a:r>
              <a:rPr lang="zh-CN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（</a:t>
            </a:r>
            <a:r>
              <a:rPr lang="zh-CN" altLang="en-US" sz="3200" dirty="0">
                <a:solidFill>
                  <a:srgbClr val="000000"/>
                </a:solidFill>
                <a:cs typeface="Lucida Sans Unicode" panose="020B0602030504020204" pitchFamily="34" charset="0"/>
              </a:rPr>
              <a:t> </a:t>
            </a:r>
            <a:r>
              <a:rPr lang="zh-CN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 ）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2</a:t>
            </a:r>
            <a:r>
              <a:rPr lang="zh-CN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、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--I</a:t>
            </a:r>
            <a:r>
              <a:rPr lang="en-US" sz="3200" dirty="0">
                <a:solidFill>
                  <a:srgbClr val="000000"/>
                </a:solidFill>
                <a:cs typeface="Lucida Sans Unicode" panose="020B0602030504020204" pitchFamily="34" charset="0"/>
              </a:rPr>
              <a:t>’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m nine. --I</a:t>
            </a:r>
            <a:r>
              <a:rPr lang="en-US" sz="3200" dirty="0">
                <a:solidFill>
                  <a:srgbClr val="000000"/>
                </a:solidFill>
                <a:cs typeface="Lucida Sans Unicode" panose="020B0602030504020204" pitchFamily="34" charset="0"/>
              </a:rPr>
              <a:t>’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m nine,_______.</a:t>
            </a:r>
            <a:r>
              <a:rPr lang="en-US" sz="3200" dirty="0">
                <a:solidFill>
                  <a:srgbClr val="000000"/>
                </a:solidFill>
                <a:cs typeface="Lucida Sans Unicode" panose="020B0602030504020204" pitchFamily="34" charset="0"/>
              </a:rPr>
              <a:t> </a:t>
            </a:r>
            <a:b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</a:br>
            <a:r>
              <a:rPr lang="en-US" sz="3200" dirty="0">
                <a:solidFill>
                  <a:srgbClr val="000000"/>
                </a:solidFill>
                <a:cs typeface="Lucida Sans Unicode" panose="020B0602030504020204" pitchFamily="34" charset="0"/>
              </a:rPr>
              <a:t>     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 A. to</a:t>
            </a:r>
            <a:r>
              <a:rPr lang="en-US" sz="3200" dirty="0">
                <a:solidFill>
                  <a:srgbClr val="000000"/>
                </a:solidFill>
                <a:cs typeface="Lucida Sans Unicode" panose="020B0602030504020204" pitchFamily="34" charset="0"/>
              </a:rPr>
              <a:t>            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 B. too</a:t>
            </a:r>
            <a:r>
              <a:rPr lang="en-US" sz="3200" dirty="0">
                <a:solidFill>
                  <a:srgbClr val="000000"/>
                </a:solidFill>
                <a:cs typeface="Lucida Sans Unicode" panose="020B0602030504020204" pitchFamily="34" charset="0"/>
              </a:rPr>
              <a:t> </a:t>
            </a:r>
            <a:b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</a:br>
            <a:r>
              <a:rPr lang="zh-CN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（</a:t>
            </a:r>
            <a:r>
              <a:rPr lang="zh-CN" altLang="en-US" sz="3200" dirty="0">
                <a:solidFill>
                  <a:srgbClr val="000000"/>
                </a:solidFill>
                <a:cs typeface="Lucida Sans Unicode" panose="020B0602030504020204" pitchFamily="34" charset="0"/>
              </a:rPr>
              <a:t> </a:t>
            </a:r>
            <a:r>
              <a:rPr lang="zh-CN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 ）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3</a:t>
            </a:r>
            <a:r>
              <a:rPr lang="zh-CN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、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--Happy birthday, Sam.</a:t>
            </a:r>
            <a:r>
              <a:rPr lang="en-US" sz="3200" dirty="0">
                <a:solidFill>
                  <a:srgbClr val="000000"/>
                </a:solidFill>
                <a:cs typeface="Lucida Sans Unicode" panose="020B0602030504020204" pitchFamily="34" charset="0"/>
              </a:rPr>
              <a:t>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 -- ______.</a:t>
            </a:r>
            <a:b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</a:br>
            <a:r>
              <a:rPr lang="en-US" sz="3200" dirty="0">
                <a:solidFill>
                  <a:srgbClr val="000000"/>
                </a:solidFill>
                <a:cs typeface="Lucida Sans Unicode" panose="020B0602030504020204" pitchFamily="34" charset="0"/>
              </a:rPr>
              <a:t>   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 A. Thank you.</a:t>
            </a:r>
            <a:r>
              <a:rPr lang="en-US" sz="3200" dirty="0">
                <a:solidFill>
                  <a:srgbClr val="000000"/>
                </a:solidFill>
                <a:cs typeface="Lucida Sans Unicode" panose="020B0602030504020204" pitchFamily="34" charset="0"/>
              </a:rPr>
              <a:t>      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 B. Here</a:t>
            </a:r>
            <a:r>
              <a:rPr lang="en-US" sz="3200" dirty="0">
                <a:solidFill>
                  <a:srgbClr val="000000"/>
                </a:solidFill>
                <a:cs typeface="Lucida Sans Unicode" panose="020B0602030504020204" pitchFamily="34" charset="0"/>
              </a:rPr>
              <a:t>’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rPr>
              <a:t>s your present.</a:t>
            </a:r>
            <a:endParaRPr lang="en-US" sz="32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2007927225869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07175" y="3933825"/>
            <a:ext cx="2536825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5" name="Text Box 4"/>
          <p:cNvSpPr txBox="1">
            <a:spLocks noChangeArrowheads="1"/>
          </p:cNvSpPr>
          <p:nvPr/>
        </p:nvSpPr>
        <p:spPr bwMode="auto">
          <a:xfrm>
            <a:off x="395288" y="1285875"/>
            <a:ext cx="8748712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dirty="0"/>
              <a:t>(2)</a:t>
            </a:r>
            <a:r>
              <a:rPr lang="zh-CN" altLang="en-US" dirty="0"/>
              <a:t>我会译。</a:t>
            </a:r>
            <a:endParaRPr lang="zh-CN" altLang="en-US" dirty="0"/>
          </a:p>
          <a:p>
            <a:pPr eaLnBrk="1" hangingPunct="1"/>
            <a:r>
              <a:rPr lang="en-US" dirty="0"/>
              <a:t>1</a:t>
            </a:r>
            <a:r>
              <a:rPr lang="zh-CN" altLang="en-US" dirty="0"/>
              <a:t>、大明，生日快乐！</a:t>
            </a:r>
            <a:endParaRPr lang="zh-CN" altLang="en-US" dirty="0"/>
          </a:p>
          <a:p>
            <a:pPr eaLnBrk="1" hangingPunct="1"/>
            <a:r>
              <a:rPr lang="en-US" dirty="0"/>
              <a:t>____________________</a:t>
            </a:r>
            <a:endParaRPr lang="zh-CN" altLang="en-US" dirty="0"/>
          </a:p>
          <a:p>
            <a:pPr eaLnBrk="1" hangingPunct="1"/>
            <a:r>
              <a:rPr lang="zh-CN" altLang="en-US" dirty="0"/>
              <a:t>这是你的礼物。</a:t>
            </a:r>
            <a:endParaRPr lang="zh-CN" altLang="en-US" dirty="0"/>
          </a:p>
          <a:p>
            <a:pPr eaLnBrk="1" hangingPunct="1"/>
            <a:r>
              <a:rPr lang="en-US" dirty="0"/>
              <a:t>____________________</a:t>
            </a:r>
            <a:endParaRPr lang="zh-CN" altLang="en-US" dirty="0"/>
          </a:p>
          <a:p>
            <a:pPr eaLnBrk="1" hangingPunct="1"/>
            <a:r>
              <a:rPr lang="zh-CN" altLang="en-US" dirty="0"/>
              <a:t>你多大了？我三岁。</a:t>
            </a:r>
            <a:endParaRPr lang="zh-CN" altLang="en-US" dirty="0"/>
          </a:p>
          <a:p>
            <a:pPr eaLnBrk="1" hangingPunct="1"/>
            <a:r>
              <a:rPr lang="zh-CN" altLang="en-US" dirty="0"/>
              <a:t>我也三岁。</a:t>
            </a:r>
            <a:endParaRPr lang="zh-CN" altLang="en-US" dirty="0"/>
          </a:p>
          <a:p>
            <a:pPr eaLnBrk="1" hangingPunct="1"/>
            <a:r>
              <a:rPr lang="en-US" dirty="0"/>
              <a:t>_____________________</a:t>
            </a:r>
            <a:endParaRPr lang="zh-CN" altLang="en-US" dirty="0"/>
          </a:p>
          <a:p>
            <a:pPr eaLnBrk="1" hangingPunct="1"/>
            <a:r>
              <a:rPr lang="en-US" dirty="0"/>
              <a:t> </a:t>
            </a:r>
            <a:endParaRPr lang="zh-CN" altLang="en-US" dirty="0"/>
          </a:p>
          <a:p>
            <a:pPr eaLnBrk="1" hangingPunct="1"/>
            <a:r>
              <a:rPr lang="en-US" dirty="0"/>
              <a:t>_____________________</a:t>
            </a:r>
            <a:endParaRPr lang="zh-CN" altLang="en-US" dirty="0"/>
          </a:p>
          <a:p>
            <a:pPr eaLnBrk="1" hangingPunct="1"/>
            <a:r>
              <a:rPr lang="en-US" dirty="0"/>
              <a:t> 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C:\Users\Administrator\Desktop\2009042318002130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-212725" y="-284163"/>
            <a:ext cx="9752013" cy="731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TextBox 2"/>
          <p:cNvSpPr txBox="1">
            <a:spLocks noChangeArrowheads="1"/>
          </p:cNvSpPr>
          <p:nvPr/>
        </p:nvSpPr>
        <p:spPr bwMode="auto">
          <a:xfrm>
            <a:off x="-284163" y="-284163"/>
            <a:ext cx="545941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6000" dirty="0">
                <a:solidFill>
                  <a:srgbClr val="FF00FF"/>
                </a:solidFill>
                <a:latin typeface="楷体_GB2312" pitchFamily="49" charset="-122"/>
              </a:rPr>
              <a:t>学习指导</a:t>
            </a:r>
            <a:r>
              <a:rPr lang="zh-CN" altLang="en-US" sz="6000" dirty="0" smtClean="0">
                <a:solidFill>
                  <a:srgbClr val="FF00FF"/>
                </a:solidFill>
                <a:latin typeface="楷体_GB2312" pitchFamily="49" charset="-122"/>
              </a:rPr>
              <a:t>：</a:t>
            </a:r>
            <a:endParaRPr lang="en-US" sz="6000" dirty="0">
              <a:solidFill>
                <a:srgbClr val="FF00FF"/>
              </a:solidFill>
              <a:latin typeface="楷体_GB2312" pitchFamily="49" charset="-122"/>
            </a:endParaRPr>
          </a:p>
        </p:txBody>
      </p:sp>
      <p:sp>
        <p:nvSpPr>
          <p:cNvPr id="33796" name="Rectangle 5"/>
          <p:cNvSpPr>
            <a:spLocks noChangeArrowheads="1"/>
          </p:cNvSpPr>
          <p:nvPr/>
        </p:nvSpPr>
        <p:spPr bwMode="auto">
          <a:xfrm>
            <a:off x="0" y="642938"/>
            <a:ext cx="7805738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 sz="4000"/>
          </a:p>
          <a:p>
            <a:endParaRPr lang="en-US" sz="4000">
              <a:solidFill>
                <a:srgbClr val="0000FF"/>
              </a:solidFill>
            </a:endParaRPr>
          </a:p>
          <a:p>
            <a:endParaRPr lang="en-US" sz="4000">
              <a:solidFill>
                <a:srgbClr val="FF0000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sz="2800">
              <a:latin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sz="2800"/>
          </a:p>
        </p:txBody>
      </p:sp>
      <p:sp>
        <p:nvSpPr>
          <p:cNvPr id="33797" name="Rectangle 1"/>
          <p:cNvSpPr>
            <a:spLocks noChangeArrowheads="1"/>
          </p:cNvSpPr>
          <p:nvPr/>
        </p:nvSpPr>
        <p:spPr bwMode="auto">
          <a:xfrm>
            <a:off x="-141288" y="1285875"/>
            <a:ext cx="98567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zh-CN" altLang="en-US" sz="3200"/>
          </a:p>
        </p:txBody>
      </p:sp>
      <p:sp>
        <p:nvSpPr>
          <p:cNvPr id="33798" name="TextBox 5"/>
          <p:cNvSpPr txBox="1">
            <a:spLocks noChangeArrowheads="1"/>
          </p:cNvSpPr>
          <p:nvPr/>
        </p:nvSpPr>
        <p:spPr bwMode="auto">
          <a:xfrm>
            <a:off x="357188" y="2143125"/>
            <a:ext cx="7556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en-US"/>
          </a:p>
          <a:p>
            <a:pPr eaLnBrk="1" hangingPunct="1"/>
            <a:endParaRPr lang="zh-CN" altLang="en-US"/>
          </a:p>
        </p:txBody>
      </p:sp>
      <p:sp>
        <p:nvSpPr>
          <p:cNvPr id="33799" name="Rectangle 1"/>
          <p:cNvSpPr>
            <a:spLocks noChangeArrowheads="1"/>
          </p:cNvSpPr>
          <p:nvPr/>
        </p:nvSpPr>
        <p:spPr bwMode="auto">
          <a:xfrm>
            <a:off x="-212725" y="642938"/>
            <a:ext cx="792797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3200" dirty="0">
                <a:latin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200" dirty="0">
                <a:latin typeface="宋体" panose="02010600030101010101" pitchFamily="2" charset="-122"/>
                <a:cs typeface="Times New Roman" panose="02020603050405020304" pitchFamily="18" charset="0"/>
              </a:rPr>
              <a:t>、听录音，根据课本动画图片，了解课文语境。</a:t>
            </a:r>
            <a:endParaRPr lang="zh-CN" altLang="en-US" sz="3200" dirty="0"/>
          </a:p>
          <a:p>
            <a:pPr eaLnBrk="0" hangingPunct="0"/>
            <a:r>
              <a:rPr lang="en-US" sz="3200" dirty="0">
                <a:latin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3200" dirty="0">
                <a:latin typeface="宋体" panose="02010600030101010101" pitchFamily="2" charset="-122"/>
                <a:cs typeface="Times New Roman" panose="02020603050405020304" pitchFamily="18" charset="0"/>
              </a:rPr>
              <a:t>、听课文活动</a:t>
            </a:r>
            <a:r>
              <a:rPr lang="en-US" sz="3200" dirty="0">
                <a:latin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3200" dirty="0">
                <a:latin typeface="宋体" panose="02010600030101010101" pitchFamily="2" charset="-122"/>
                <a:cs typeface="Times New Roman" panose="02020603050405020304" pitchFamily="18" charset="0"/>
              </a:rPr>
              <a:t>课文动画或录音，说说故事中</a:t>
            </a:r>
            <a:r>
              <a:rPr lang="en-US" sz="3200" dirty="0" err="1">
                <a:latin typeface="宋体" panose="02010600030101010101" pitchFamily="2" charset="-122"/>
                <a:cs typeface="Times New Roman" panose="02020603050405020304" pitchFamily="18" charset="0"/>
              </a:rPr>
              <a:t>Daming</a:t>
            </a:r>
            <a:r>
              <a:rPr lang="zh-CN" altLang="en-US" sz="3200" dirty="0">
                <a:latin typeface="宋体" panose="02010600030101010101" pitchFamily="2" charset="-122"/>
                <a:cs typeface="Times New Roman" panose="02020603050405020304" pitchFamily="18" charset="0"/>
              </a:rPr>
              <a:t>出了什么小差错？</a:t>
            </a:r>
            <a:endParaRPr lang="zh-CN" altLang="en-US" sz="3200" dirty="0"/>
          </a:p>
          <a:p>
            <a:pPr eaLnBrk="0" hangingPunct="0"/>
            <a:r>
              <a:rPr lang="en-US" sz="3200" dirty="0">
                <a:latin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3200" dirty="0">
                <a:latin typeface="宋体" panose="02010600030101010101" pitchFamily="2" charset="-122"/>
                <a:cs typeface="Times New Roman" panose="02020603050405020304" pitchFamily="18" charset="0"/>
              </a:rPr>
              <a:t>、再次听课文录音，请学生逐句跟读。</a:t>
            </a:r>
            <a:endParaRPr lang="zh-CN" altLang="en-US" sz="3200" dirty="0"/>
          </a:p>
          <a:p>
            <a:pPr eaLnBrk="0" hangingPunct="0"/>
            <a:r>
              <a:rPr lang="en-US" sz="3200" dirty="0">
                <a:latin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sz="3200" dirty="0">
                <a:latin typeface="宋体" panose="02010600030101010101" pitchFamily="2" charset="-122"/>
                <a:cs typeface="Times New Roman" panose="02020603050405020304" pitchFamily="18" charset="0"/>
              </a:rPr>
              <a:t>、小对子之间加强练习重点句型，分角色朗读课文。（对子之间互评）</a:t>
            </a:r>
            <a:endParaRPr lang="zh-CN" altLang="en-US" sz="3200" dirty="0"/>
          </a:p>
          <a:p>
            <a:pPr eaLnBrk="0" hangingPunct="0"/>
            <a:r>
              <a:rPr lang="zh-CN" altLang="en-US" sz="3200" dirty="0">
                <a:latin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sz="3200" dirty="0">
                <a:latin typeface="宋体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zh-CN" altLang="en-US" sz="3200" dirty="0">
                <a:latin typeface="宋体" panose="02010600030101010101" pitchFamily="2" charset="-122"/>
                <a:cs typeface="Times New Roman" panose="02020603050405020304" pitchFamily="18" charset="0"/>
              </a:rPr>
              <a:t>分钟后，比赛哪位同学自学的最好，哪组学习的最棒）</a:t>
            </a:r>
            <a:endParaRPr lang="zh-CN" alt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C:\Users\Administrator\Desktop\1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TextBox 2"/>
          <p:cNvSpPr txBox="1">
            <a:spLocks noChangeArrowheads="1"/>
          </p:cNvSpPr>
          <p:nvPr/>
        </p:nvSpPr>
        <p:spPr bwMode="auto">
          <a:xfrm>
            <a:off x="971600" y="980728"/>
            <a:ext cx="34020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sz="4800" dirty="0">
                <a:solidFill>
                  <a:srgbClr val="FF00FF"/>
                </a:solidFill>
              </a:rPr>
              <a:t>New words:</a:t>
            </a:r>
            <a:endParaRPr lang="zh-CN" altLang="en-US" sz="4800" dirty="0">
              <a:solidFill>
                <a:srgbClr val="FF00FF"/>
              </a:solidFill>
            </a:endParaRPr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857250" y="1928813"/>
            <a:ext cx="5827713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4400" dirty="0">
                <a:latin typeface="宋体" panose="02010600030101010101" pitchFamily="2" charset="-122"/>
                <a:cs typeface="Times New Roman" panose="02020603050405020304" pitchFamily="18" charset="0"/>
              </a:rPr>
              <a:t>old  </a:t>
            </a:r>
            <a:r>
              <a:rPr lang="en-US" sz="4400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en-US" sz="4400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岁的</a:t>
            </a:r>
            <a:endParaRPr lang="en-US" sz="4400" dirty="0">
              <a:solidFill>
                <a:srgbClr val="FF0000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  <a:p>
            <a:pPr eaLnBrk="0" hangingPunct="0"/>
            <a:r>
              <a:rPr lang="en-US" sz="4400" dirty="0">
                <a:latin typeface="宋体" panose="02010600030101010101" pitchFamily="2" charset="-122"/>
                <a:cs typeface="Times New Roman" panose="02020603050405020304" pitchFamily="18" charset="0"/>
              </a:rPr>
              <a:t>how old  </a:t>
            </a:r>
            <a:r>
              <a:rPr lang="zh-CN" altLang="en-US" sz="4400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多大</a:t>
            </a:r>
            <a:endParaRPr lang="en-US" sz="4400" dirty="0">
              <a:solidFill>
                <a:srgbClr val="FF0000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  <a:p>
            <a:pPr eaLnBrk="0" hangingPunct="0"/>
            <a:r>
              <a:rPr lang="en-US" sz="4400" dirty="0">
                <a:latin typeface="宋体" panose="02010600030101010101" pitchFamily="2" charset="-122"/>
                <a:cs typeface="Times New Roman" panose="02020603050405020304" pitchFamily="18" charset="0"/>
              </a:rPr>
              <a:t>Yes      </a:t>
            </a:r>
            <a:r>
              <a:rPr lang="zh-CN" altLang="en-US" sz="4400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是的</a:t>
            </a:r>
            <a:endParaRPr lang="en-US" sz="4400" dirty="0">
              <a:solidFill>
                <a:srgbClr val="FF0000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  <a:p>
            <a:pPr eaLnBrk="0" hangingPunct="0"/>
            <a:r>
              <a:rPr lang="en-US" sz="4400" dirty="0">
                <a:latin typeface="宋体" panose="02010600030101010101" pitchFamily="2" charset="-122"/>
                <a:cs typeface="Times New Roman" panose="02020603050405020304" pitchFamily="18" charset="0"/>
              </a:rPr>
              <a:t>you’re=you are </a:t>
            </a:r>
            <a:r>
              <a:rPr lang="zh-CN" altLang="en-US" sz="4400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你是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381000" y="981075"/>
            <a:ext cx="87630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7200" b="1">
                <a:solidFill>
                  <a:srgbClr val="0000FF"/>
                </a:solidFill>
              </a:rPr>
              <a:t>How</a:t>
            </a:r>
            <a:r>
              <a:rPr lang="en-US" sz="7200" b="1"/>
              <a:t>  </a:t>
            </a:r>
            <a:r>
              <a:rPr lang="en-US" sz="7200" b="1">
                <a:solidFill>
                  <a:srgbClr val="CC0000"/>
                </a:solidFill>
              </a:rPr>
              <a:t>old </a:t>
            </a:r>
            <a:r>
              <a:rPr lang="en-US" sz="7200" b="1"/>
              <a:t> are  you?</a:t>
            </a:r>
            <a:r>
              <a:rPr lang="en-US" sz="6600"/>
              <a:t> </a:t>
            </a:r>
            <a:endParaRPr lang="en-US" sz="6600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2209800" y="3733800"/>
            <a:ext cx="419735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sz="7200"/>
              <a:t>I’m_____.</a:t>
            </a:r>
            <a:endParaRPr lang="en-US" sz="7200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5257800" y="5562600"/>
            <a:ext cx="30638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4000">
                <a:solidFill>
                  <a:srgbClr val="333300"/>
                </a:solidFill>
              </a:rPr>
              <a:t>我</a:t>
            </a:r>
            <a:r>
              <a:rPr lang="en-US" sz="4000">
                <a:solidFill>
                  <a:srgbClr val="333300"/>
                </a:solidFill>
              </a:rPr>
              <a:t>___</a:t>
            </a:r>
            <a:r>
              <a:rPr lang="zh-CN" altLang="en-US" sz="4000">
                <a:solidFill>
                  <a:srgbClr val="333300"/>
                </a:solidFill>
              </a:rPr>
              <a:t>岁了</a:t>
            </a:r>
            <a:r>
              <a:rPr lang="zh-CN" altLang="en-US" sz="4000"/>
              <a:t>。</a:t>
            </a:r>
            <a:endParaRPr lang="zh-CN" altLang="en-US" sz="4000"/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5257800" y="2743200"/>
            <a:ext cx="2724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4000">
                <a:solidFill>
                  <a:srgbClr val="333300"/>
                </a:solidFill>
              </a:rPr>
              <a:t>你几岁了？</a:t>
            </a:r>
            <a:endParaRPr lang="zh-CN" altLang="en-US" sz="4000">
              <a:solidFill>
                <a:srgbClr val="333300"/>
              </a:solidFill>
            </a:endParaRPr>
          </a:p>
        </p:txBody>
      </p:sp>
      <p:pic>
        <p:nvPicPr>
          <p:cNvPr id="35846" name="Picture 6" descr="b3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7" name="Picture 7" descr="01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656263"/>
            <a:ext cx="914400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584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584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584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utoUpdateAnimBg="0" build="allAtOnce"/>
      <p:bldP spid="35843" grpId="0" autoUpdateAnimBg="0"/>
      <p:bldP spid="35844" grpId="0" autoUpdateAnimBg="0"/>
      <p:bldP spid="3584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l" eaLnBrk="1" hangingPunct="1"/>
            <a:r>
              <a:rPr lang="en-US" sz="6000" b="1" dirty="0">
                <a:solidFill>
                  <a:schemeClr val="accent2"/>
                </a:solidFill>
              </a:rPr>
              <a:t>I’m nine / eight.</a:t>
            </a:r>
            <a:endParaRPr lang="en-US" sz="6000" b="1" dirty="0">
              <a:solidFill>
                <a:schemeClr val="accent2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1446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6000" b="1" dirty="0">
                <a:solidFill>
                  <a:schemeClr val="folHlink"/>
                </a:solidFill>
              </a:rPr>
              <a:t>Look </a:t>
            </a:r>
            <a:r>
              <a:rPr lang="zh-CN" altLang="en-US" sz="6000" b="1" dirty="0">
                <a:solidFill>
                  <a:schemeClr val="folHlink"/>
                </a:solidFill>
              </a:rPr>
              <a:t>！</a:t>
            </a:r>
            <a:r>
              <a:rPr lang="en-US" sz="6000" b="1" dirty="0">
                <a:solidFill>
                  <a:schemeClr val="folHlink"/>
                </a:solidFill>
              </a:rPr>
              <a:t>I’m nine.</a:t>
            </a:r>
            <a:endParaRPr lang="en-US" sz="6000" b="1" dirty="0">
              <a:solidFill>
                <a:schemeClr val="folHlink"/>
              </a:solidFill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611188" y="2997200"/>
            <a:ext cx="727233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 dirty="0">
                <a:solidFill>
                  <a:schemeClr val="folHlink"/>
                </a:solidFill>
                <a:latin typeface="Comic Sans MS" panose="030F0702030302020204" pitchFamily="66" charset="0"/>
              </a:rPr>
              <a:t>How old are you</a:t>
            </a:r>
            <a:r>
              <a:rPr lang="zh-CN" altLang="en-US" sz="6000" b="1" dirty="0">
                <a:solidFill>
                  <a:schemeClr val="folHlink"/>
                </a:solidFill>
                <a:latin typeface="Comic Sans MS" panose="030F0702030302020204" pitchFamily="66" charset="0"/>
              </a:rPr>
              <a:t>？</a:t>
            </a:r>
            <a:endParaRPr lang="zh-CN" altLang="en-US" sz="6000" b="1" dirty="0">
              <a:solidFill>
                <a:schemeClr val="folHlink"/>
              </a:solidFill>
              <a:latin typeface="Comic Sans MS" panose="030F0702030302020204" pitchFamily="66" charset="0"/>
            </a:endParaRP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684213" y="4221163"/>
            <a:ext cx="6767512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 dirty="0">
                <a:solidFill>
                  <a:schemeClr val="tx2"/>
                </a:solidFill>
                <a:latin typeface="Comic Sans MS" panose="030F0702030302020204" pitchFamily="66" charset="0"/>
              </a:rPr>
              <a:t>I</a:t>
            </a:r>
            <a:r>
              <a:rPr lang="en-US" sz="6000" b="1" dirty="0">
                <a:solidFill>
                  <a:schemeClr val="tx2"/>
                </a:solidFill>
              </a:rPr>
              <a:t>’</a:t>
            </a:r>
            <a:r>
              <a:rPr lang="en-US" sz="6000" b="1" dirty="0">
                <a:solidFill>
                  <a:schemeClr val="tx2"/>
                </a:solidFill>
                <a:latin typeface="Comic Sans MS" panose="030F0702030302020204" pitchFamily="66" charset="0"/>
              </a:rPr>
              <a:t>m nine</a:t>
            </a:r>
            <a:r>
              <a:rPr lang="zh-CN" altLang="en-US" sz="6000" b="1" dirty="0">
                <a:solidFill>
                  <a:schemeClr val="tx2"/>
                </a:solidFill>
                <a:latin typeface="Comic Sans MS" panose="030F0702030302020204" pitchFamily="66" charset="0"/>
              </a:rPr>
              <a:t>，</a:t>
            </a:r>
            <a:r>
              <a:rPr lang="en-US" sz="6000" b="1" dirty="0">
                <a:solidFill>
                  <a:schemeClr val="tx2"/>
                </a:solidFill>
                <a:latin typeface="Comic Sans MS" panose="030F0702030302020204" pitchFamily="66" charset="0"/>
              </a:rPr>
              <a:t>too.</a:t>
            </a:r>
            <a:endParaRPr lang="en-US" sz="6000" b="1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pic>
        <p:nvPicPr>
          <p:cNvPr id="36870" name="Picture 6" descr="b3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autoUpdateAnimBg="0" build="p"/>
      <p:bldP spid="36868" grpId="0" autoUpdateAnimBg="0"/>
      <p:bldP spid="3686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6000" b="1" dirty="0">
                <a:solidFill>
                  <a:schemeClr val="folHlink"/>
                </a:solidFill>
              </a:rPr>
              <a:t>How old are you?</a:t>
            </a:r>
            <a:endParaRPr lang="en-US" sz="6000" b="1" dirty="0">
              <a:solidFill>
                <a:schemeClr val="folHlink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866900"/>
            <a:ext cx="8229600" cy="11795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6000" b="1">
                <a:solidFill>
                  <a:schemeClr val="tx2"/>
                </a:solidFill>
              </a:rPr>
              <a:t> I’m nine /….</a:t>
            </a:r>
            <a:endParaRPr lang="en-US" sz="6000" b="1">
              <a:solidFill>
                <a:schemeClr val="tx2"/>
              </a:solidFill>
            </a:endParaRP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611820" y="3284537"/>
            <a:ext cx="7920359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 dirty="0">
                <a:solidFill>
                  <a:schemeClr val="hlink"/>
                </a:solidFill>
                <a:latin typeface="Comic Sans MS" panose="030F0702030302020204" pitchFamily="66" charset="0"/>
              </a:rPr>
              <a:t>Oh! You</a:t>
            </a:r>
            <a:r>
              <a:rPr lang="en-US" sz="6000" b="1" dirty="0">
                <a:solidFill>
                  <a:schemeClr val="hlink"/>
                </a:solidFill>
              </a:rPr>
              <a:t>’</a:t>
            </a:r>
            <a:r>
              <a:rPr lang="en-US" sz="6000" b="1" dirty="0">
                <a:solidFill>
                  <a:schemeClr val="hlink"/>
                </a:solidFill>
                <a:latin typeface="Comic Sans MS" panose="030F0702030302020204" pitchFamily="66" charset="0"/>
              </a:rPr>
              <a:t>re  nine /</a:t>
            </a:r>
            <a:r>
              <a:rPr lang="en-US" sz="6000" b="1" dirty="0">
                <a:solidFill>
                  <a:schemeClr val="hlink"/>
                </a:solidFill>
              </a:rPr>
              <a:t>…</a:t>
            </a:r>
            <a:r>
              <a:rPr lang="en-US" sz="6000" b="1" dirty="0">
                <a:solidFill>
                  <a:schemeClr val="hlink"/>
                </a:solidFill>
                <a:latin typeface="Comic Sans MS" panose="030F0702030302020204" pitchFamily="66" charset="0"/>
              </a:rPr>
              <a:t>!</a:t>
            </a:r>
            <a:endParaRPr lang="en-US" sz="6000" b="1" dirty="0">
              <a:solidFill>
                <a:schemeClr val="hlink"/>
              </a:solidFill>
              <a:latin typeface="Comic Sans MS" panose="030F0702030302020204" pitchFamily="66" charset="0"/>
            </a:endParaRPr>
          </a:p>
        </p:txBody>
      </p:sp>
      <p:pic>
        <p:nvPicPr>
          <p:cNvPr id="37893" name="Picture 5" descr="b3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9632" y="2348880"/>
            <a:ext cx="6870700" cy="1600200"/>
          </a:xfrm>
        </p:spPr>
        <p:txBody>
          <a:bodyPr/>
          <a:lstStyle/>
          <a:p>
            <a:pPr algn="l" eaLnBrk="1" hangingPunct="1"/>
            <a:r>
              <a:rPr lang="en-US" sz="5400" b="1" dirty="0">
                <a:solidFill>
                  <a:schemeClr val="folHlink"/>
                </a:solidFill>
              </a:rPr>
              <a:t>Questions:</a:t>
            </a:r>
            <a:br>
              <a:rPr lang="en-US" sz="5400" b="1" dirty="0"/>
            </a:br>
            <a:br>
              <a:rPr lang="en-US" sz="5400" b="1" dirty="0"/>
            </a:br>
            <a:r>
              <a:rPr lang="en-US" sz="5400" b="1" dirty="0"/>
              <a:t>How old is Sam?</a:t>
            </a:r>
            <a:br>
              <a:rPr lang="en-US" sz="5400" b="1" dirty="0"/>
            </a:br>
            <a:br>
              <a:rPr lang="en-US" sz="5400" b="1" dirty="0"/>
            </a:br>
            <a:r>
              <a:rPr lang="en-US" sz="5400" b="1" dirty="0"/>
              <a:t>How old is </a:t>
            </a:r>
            <a:r>
              <a:rPr lang="en-US" sz="5400" b="1" dirty="0" err="1"/>
              <a:t>Daming</a:t>
            </a:r>
            <a:r>
              <a:rPr lang="en-US" sz="5400" b="1" dirty="0"/>
              <a:t>?</a:t>
            </a:r>
            <a:endParaRPr lang="en-US" sz="5400" b="1" dirty="0"/>
          </a:p>
        </p:txBody>
      </p:sp>
      <p:pic>
        <p:nvPicPr>
          <p:cNvPr id="38915" name="Picture 3" descr="b3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l" eaLnBrk="1" hangingPunct="1"/>
            <a:r>
              <a:rPr lang="en-US" sz="6000" b="1"/>
              <a:t>How old are you?</a:t>
            </a:r>
            <a:endParaRPr lang="en-US" sz="6000" b="1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5613" y="3046413"/>
            <a:ext cx="8229600" cy="12461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6000" b="1"/>
              <a:t>How are you?</a:t>
            </a:r>
            <a:endParaRPr lang="en-US" sz="6000" b="1"/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827088" y="1916113"/>
            <a:ext cx="38893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chemeClr val="tx2"/>
                </a:solidFill>
                <a:latin typeface="Comic Sans MS" panose="030F0702030302020204" pitchFamily="66" charset="0"/>
              </a:rPr>
              <a:t>I</a:t>
            </a:r>
            <a:r>
              <a:rPr lang="en-US" sz="6000" b="1">
                <a:solidFill>
                  <a:schemeClr val="tx2"/>
                </a:solidFill>
              </a:rPr>
              <a:t>’</a:t>
            </a:r>
            <a:r>
              <a:rPr lang="en-US" sz="6000" b="1">
                <a:solidFill>
                  <a:schemeClr val="tx2"/>
                </a:solidFill>
                <a:latin typeface="Comic Sans MS" panose="030F0702030302020204" pitchFamily="66" charset="0"/>
              </a:rPr>
              <a:t>m </a:t>
            </a:r>
            <a:r>
              <a:rPr lang="en-US" sz="6000" b="1">
                <a:solidFill>
                  <a:schemeClr val="tx2"/>
                </a:solidFill>
              </a:rPr>
              <a:t>…</a:t>
            </a:r>
            <a:endParaRPr lang="en-US" sz="6000" b="1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900113" y="4365625"/>
            <a:ext cx="367188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>
                <a:solidFill>
                  <a:schemeClr val="tx2"/>
                </a:solidFill>
                <a:latin typeface="Comic Sans MS" panose="030F0702030302020204" pitchFamily="66" charset="0"/>
              </a:rPr>
              <a:t>I</a:t>
            </a:r>
            <a:r>
              <a:rPr lang="en-US" sz="6000" b="1">
                <a:solidFill>
                  <a:schemeClr val="tx2"/>
                </a:solidFill>
              </a:rPr>
              <a:t>’</a:t>
            </a:r>
            <a:r>
              <a:rPr lang="en-US" sz="6000" b="1">
                <a:solidFill>
                  <a:schemeClr val="tx2"/>
                </a:solidFill>
                <a:latin typeface="Comic Sans MS" panose="030F0702030302020204" pitchFamily="66" charset="0"/>
              </a:rPr>
              <a:t>m fine.</a:t>
            </a:r>
            <a:endParaRPr lang="en-US" sz="6000" b="1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pic>
        <p:nvPicPr>
          <p:cNvPr id="39942" name="Picture 6" descr="b3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autoUpdateAnimBg="0"/>
      <p:bldP spid="39941" grpId="0" autoUpdateAnimBg="0"/>
    </p:bldLst>
  </p:timing>
</p:sld>
</file>

<file path=ppt/theme/theme1.xml><?xml version="1.0" encoding="utf-8"?>
<a:theme xmlns:a="http://schemas.openxmlformats.org/drawingml/2006/main" name="第一PPT模板网-WWW.1PPT.COM">
  <a:themeElements>
    <a:clrScheme name="rrx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rxk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rrx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rx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rx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rx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rx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rx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rx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rx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rx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rx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rx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rx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rrxk</Template>
  <TotalTime>0</TotalTime>
  <Words>1741</Words>
  <Application>WPS 演示</Application>
  <PresentationFormat>全屏显示(4:3)</PresentationFormat>
  <Paragraphs>166</Paragraphs>
  <Slides>27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42" baseType="lpstr">
      <vt:lpstr>Arial</vt:lpstr>
      <vt:lpstr>宋体</vt:lpstr>
      <vt:lpstr>Wingdings</vt:lpstr>
      <vt:lpstr>Calibri</vt:lpstr>
      <vt:lpstr>微软雅黑</vt:lpstr>
      <vt:lpstr>楷体_GB2312</vt:lpstr>
      <vt:lpstr>新宋体</vt:lpstr>
      <vt:lpstr>Times New Roman</vt:lpstr>
      <vt:lpstr>Tahoma</vt:lpstr>
      <vt:lpstr>Comic Sans MS</vt:lpstr>
      <vt:lpstr>Arial Unicode MS</vt:lpstr>
      <vt:lpstr>Arial</vt:lpstr>
      <vt:lpstr>黑体</vt:lpstr>
      <vt:lpstr>Lucida Sans Unicode</vt:lpstr>
      <vt:lpstr>第一PPT模板网-WWW.1PPT.COM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I’m nine / eight.</vt:lpstr>
      <vt:lpstr>How old are you?</vt:lpstr>
      <vt:lpstr>Questions:  How old is Sam?  How old is Daming?</vt:lpstr>
      <vt:lpstr>How old are you?</vt:lpstr>
      <vt:lpstr>巩固提升</vt:lpstr>
      <vt:lpstr>汝南县第六小学  董梦雅</vt:lpstr>
      <vt:lpstr>复习目标：</vt:lpstr>
      <vt:lpstr>复习指导：</vt:lpstr>
      <vt:lpstr>    What’s this?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creator>第一PPT模板网-WWW.1PPT.COM</dc:creator>
  <cp:keywords>第一PPT模板网-WWW.1PPT.COM</cp:keywords>
  <dc:description>第一PPT模板网-WWW.1PPT.COM
</dc:description>
  <dc:subject>第一PPT模板网-WWW.1PPT.COM</dc:subject>
  <cp:category>第一PPT模板网-WWW.1PPT.COM</cp:category>
  <cp:lastModifiedBy>清菡</cp:lastModifiedBy>
  <cp:revision>38</cp:revision>
  <dcterms:created xsi:type="dcterms:W3CDTF">2011-11-25T03:12:00Z</dcterms:created>
  <dcterms:modified xsi:type="dcterms:W3CDTF">2019-09-23T02:54:22Z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2052-11.1.0.9058</vt:lpwstr>
  </property>
</Properties>
</file>